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32" r:id="rId4"/>
  </p:sldMasterIdLst>
  <p:notesMasterIdLst>
    <p:notesMasterId r:id="rId11"/>
  </p:notesMasterIdLst>
  <p:sldIdLst>
    <p:sldId id="922" r:id="rId5"/>
    <p:sldId id="921" r:id="rId6"/>
    <p:sldId id="924" r:id="rId7"/>
    <p:sldId id="925" r:id="rId8"/>
    <p:sldId id="923" r:id="rId9"/>
    <p:sldId id="917" r:id="rId10"/>
  </p:sldIdLst>
  <p:sldSz cx="9144000" cy="5143500" type="screen16x9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A9E3000-4D0D-486F-8397-55F64DD6096E}">
          <p14:sldIdLst>
            <p14:sldId id="922"/>
            <p14:sldId id="921"/>
            <p14:sldId id="924"/>
            <p14:sldId id="925"/>
            <p14:sldId id="923"/>
            <p14:sldId id="9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1E"/>
    <a:srgbClr val="B77600"/>
    <a:srgbClr val="987632"/>
    <a:srgbClr val="CC0000"/>
    <a:srgbClr val="FF9900"/>
    <a:srgbClr val="F7F109"/>
    <a:srgbClr val="CCFF33"/>
    <a:srgbClr val="FFCC00"/>
    <a:srgbClr val="66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5407" autoAdjust="0"/>
  </p:normalViewPr>
  <p:slideViewPr>
    <p:cSldViewPr>
      <p:cViewPr varScale="1">
        <p:scale>
          <a:sx n="104" d="100"/>
          <a:sy n="104" d="100"/>
        </p:scale>
        <p:origin x="372" y="90"/>
      </p:cViewPr>
      <p:guideLst>
        <p:guide orient="horz" pos="17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</a:rPr>
              <a:t>Export. Sin Cobre</a:t>
            </a:r>
          </a:p>
        </c:rich>
      </c:tx>
      <c:layout>
        <c:manualLayout>
          <c:xMode val="edge"/>
          <c:yMode val="edge"/>
          <c:x val="4.598502368879509E-2"/>
          <c:y val="3.6491398290853454E-2"/>
        </c:manualLayout>
      </c:layout>
      <c:overlay val="0"/>
      <c:spPr>
        <a:solidFill>
          <a:schemeClr val="tx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.13730207870100403"/>
          <c:y val="0.18464479854710103"/>
          <c:w val="0.72520140995738558"/>
          <c:h val="0.6083044619422571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'Comp.TTL.Mensual'!$C$13</c:f>
              <c:strCache>
                <c:ptCount val="1"/>
                <c:pt idx="0">
                  <c:v>FOB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'Comp.TTL.Mensual'!$B$14:$B$19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'Comp.TTL.Mensual'!$C$14:$C$19</c:f>
              <c:numCache>
                <c:formatCode>#,##0.0</c:formatCode>
                <c:ptCount val="5"/>
                <c:pt idx="0">
                  <c:v>197.39699999999999</c:v>
                </c:pt>
                <c:pt idx="1">
                  <c:v>212.55500000000001</c:v>
                </c:pt>
                <c:pt idx="2">
                  <c:v>234.298</c:v>
                </c:pt>
                <c:pt idx="3">
                  <c:v>225.21100000000001</c:v>
                </c:pt>
                <c:pt idx="4">
                  <c:v>234.15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8-4ACB-BE8F-98ABB328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5"/>
        <c:axId val="106571264"/>
        <c:axId val="75956800"/>
      </c:barChart>
      <c:lineChart>
        <c:grouping val="standard"/>
        <c:varyColors val="0"/>
        <c:ser>
          <c:idx val="0"/>
          <c:order val="0"/>
          <c:tx>
            <c:strRef>
              <c:f>'Comp.TTL.Mensual'!$D$13</c:f>
              <c:strCache>
                <c:ptCount val="1"/>
                <c:pt idx="0">
                  <c:v>Var.%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'Comp.TTL.Mensual'!$B$14:$B$19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'Comp.TTL.Mensual'!$D$14:$D$19</c:f>
              <c:numCache>
                <c:formatCode>0.0%</c:formatCode>
                <c:ptCount val="5"/>
                <c:pt idx="0">
                  <c:v>0</c:v>
                </c:pt>
                <c:pt idx="1">
                  <c:v>7.6789414226153471E-2</c:v>
                </c:pt>
                <c:pt idx="2">
                  <c:v>0.10229352402907479</c:v>
                </c:pt>
                <c:pt idx="3">
                  <c:v>-3.8783941817685123E-2</c:v>
                </c:pt>
                <c:pt idx="4">
                  <c:v>3.9691666925682996E-2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A8-4ACB-BE8F-98ABB328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70752"/>
        <c:axId val="75956224"/>
      </c:lineChart>
      <c:valAx>
        <c:axId val="759562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0752"/>
        <c:crosses val="autoZero"/>
        <c:crossBetween val="between"/>
      </c:valAx>
      <c:catAx>
        <c:axId val="10657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56224"/>
        <c:crosses val="autoZero"/>
        <c:auto val="1"/>
        <c:lblAlgn val="ctr"/>
        <c:lblOffset val="100"/>
        <c:noMultiLvlLbl val="0"/>
      </c:catAx>
      <c:valAx>
        <c:axId val="759568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Millones</a:t>
                </a:r>
                <a:r>
                  <a:rPr lang="es-PA" baseline="0"/>
                  <a:t> de dólares</a:t>
                </a:r>
                <a:endParaRPr lang="es-P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571264"/>
        <c:crosses val="max"/>
        <c:crossBetween val="between"/>
      </c:valAx>
      <c:catAx>
        <c:axId val="10657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95680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P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91265702308162"/>
          <c:y val="6.5584364791198238E-2"/>
          <c:w val="0.78421762888291946"/>
          <c:h val="0.603617533574824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7"/>
                <c:pt idx="0">
                  <c:v>Banano</c:v>
                </c:pt>
                <c:pt idx="1">
                  <c:v>Azúcar sin refinar</c:v>
                </c:pt>
                <c:pt idx="2">
                  <c:v>Pescado y filete de pescado </c:v>
                </c:pt>
                <c:pt idx="3">
                  <c:v>Carne de ganado bovino</c:v>
                </c:pt>
                <c:pt idx="4">
                  <c:v>Harina y aceite de pescado</c:v>
                </c:pt>
                <c:pt idx="5">
                  <c:v>Café</c:v>
                </c:pt>
                <c:pt idx="6">
                  <c:v>Camarón </c:v>
                </c:pt>
              </c:strCache>
            </c:strRef>
          </c:cat>
          <c:val>
            <c:numRef>
              <c:f>'Impactos Positivos y negativos'!$F$5:$F$20</c:f>
              <c:numCache>
                <c:formatCode>#,##0.0</c:formatCode>
                <c:ptCount val="7"/>
                <c:pt idx="0">
                  <c:v>40.773000000000003</c:v>
                </c:pt>
                <c:pt idx="1">
                  <c:v>14.364000000000001</c:v>
                </c:pt>
                <c:pt idx="2">
                  <c:v>15.384</c:v>
                </c:pt>
                <c:pt idx="3">
                  <c:v>6.8019999999999996</c:v>
                </c:pt>
                <c:pt idx="4">
                  <c:v>5.6420000000000003</c:v>
                </c:pt>
                <c:pt idx="5">
                  <c:v>4.5720000000000001</c:v>
                </c:pt>
                <c:pt idx="6">
                  <c:v>3.1349999999999998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D-45CE-B294-D43D3D8C8450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7"/>
                <c:pt idx="0">
                  <c:v>Banano</c:v>
                </c:pt>
                <c:pt idx="1">
                  <c:v>Azúcar sin refinar</c:v>
                </c:pt>
                <c:pt idx="2">
                  <c:v>Pescado y filete de pescado </c:v>
                </c:pt>
                <c:pt idx="3">
                  <c:v>Carne de ganado bovino</c:v>
                </c:pt>
                <c:pt idx="4">
                  <c:v>Harina y aceite de pescado</c:v>
                </c:pt>
                <c:pt idx="5">
                  <c:v>Café</c:v>
                </c:pt>
                <c:pt idx="6">
                  <c:v>Camarón </c:v>
                </c:pt>
              </c:strCache>
            </c:strRef>
          </c:cat>
          <c:val>
            <c:numRef>
              <c:f>'Impactos Positivos y negativos'!$G$5:$G$20</c:f>
              <c:numCache>
                <c:formatCode>#,##0.0</c:formatCode>
                <c:ptCount val="7"/>
                <c:pt idx="0">
                  <c:v>46.771999999999998</c:v>
                </c:pt>
                <c:pt idx="1">
                  <c:v>16.718</c:v>
                </c:pt>
                <c:pt idx="2">
                  <c:v>16.637</c:v>
                </c:pt>
                <c:pt idx="3">
                  <c:v>16.015999999999998</c:v>
                </c:pt>
                <c:pt idx="4">
                  <c:v>11.936999999999999</c:v>
                </c:pt>
                <c:pt idx="5">
                  <c:v>5.2779999999999996</c:v>
                </c:pt>
                <c:pt idx="6">
                  <c:v>4.407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D-45CE-B294-D43D3D8C8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6624512"/>
        <c:axId val="7595968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chemeClr val="dk1">
                  <a:tint val="985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'Impactos Positivos y negativos'!$B$5:$B$20</c:f>
              <c:strCache>
                <c:ptCount val="7"/>
                <c:pt idx="0">
                  <c:v>Banano</c:v>
                </c:pt>
                <c:pt idx="1">
                  <c:v>Azúcar sin refinar</c:v>
                </c:pt>
                <c:pt idx="2">
                  <c:v>Pescado y filete de pescado </c:v>
                </c:pt>
                <c:pt idx="3">
                  <c:v>Carne de ganado bovino</c:v>
                </c:pt>
                <c:pt idx="4">
                  <c:v>Harina y aceite de pescado</c:v>
                </c:pt>
                <c:pt idx="5">
                  <c:v>Café</c:v>
                </c:pt>
                <c:pt idx="6">
                  <c:v>Camarón </c:v>
                </c:pt>
              </c:strCache>
            </c:strRef>
          </c:cat>
          <c:val>
            <c:numRef>
              <c:f>'Impactos Positivos y negativos'!$H$5:$H$20</c:f>
              <c:numCache>
                <c:formatCode>0.0%</c:formatCode>
                <c:ptCount val="7"/>
                <c:pt idx="0">
                  <c:v>0.14713168027861562</c:v>
                </c:pt>
                <c:pt idx="1">
                  <c:v>0.16388192703982171</c:v>
                </c:pt>
                <c:pt idx="2" formatCode="0.00%">
                  <c:v>8.1448257930317222E-2</c:v>
                </c:pt>
                <c:pt idx="3">
                  <c:v>1.3546015877683033</c:v>
                </c:pt>
                <c:pt idx="4">
                  <c:v>1.1157390996100671</c:v>
                </c:pt>
                <c:pt idx="5">
                  <c:v>0.15441819772528423</c:v>
                </c:pt>
                <c:pt idx="6">
                  <c:v>0.40574162679425846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BD-45CE-B294-D43D3D8C8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048"/>
        <c:axId val="75960256"/>
      </c:lineChart>
      <c:catAx>
        <c:axId val="1066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59680"/>
        <c:crosses val="autoZero"/>
        <c:auto val="1"/>
        <c:lblAlgn val="ctr"/>
        <c:lblOffset val="100"/>
        <c:noMultiLvlLbl val="0"/>
      </c:catAx>
      <c:valAx>
        <c:axId val="75959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/>
                  <a:t>Millones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4512"/>
        <c:crosses val="max"/>
        <c:crossBetween val="between"/>
      </c:valAx>
      <c:catAx>
        <c:axId val="1066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0256"/>
        <c:crosses val="autoZero"/>
        <c:auto val="1"/>
        <c:lblAlgn val="ctr"/>
        <c:lblOffset val="100"/>
        <c:noMultiLvlLbl val="0"/>
      </c:catAx>
      <c:valAx>
        <c:axId val="759602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7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96206062705317"/>
          <c:y val="5.7157848505466576E-2"/>
          <c:w val="0.73710250771278607"/>
          <c:h val="0.565321585780385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'Impactos Positivos y negativos'!$F$3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Sandía</c:v>
                </c:pt>
                <c:pt idx="3">
                  <c:v>Piña</c:v>
                </c:pt>
                <c:pt idx="4">
                  <c:v>Melón</c:v>
                </c:pt>
                <c:pt idx="5">
                  <c:v>Otros productos del mar</c:v>
                </c:pt>
              </c:strCache>
            </c:strRef>
          </c:cat>
          <c:val>
            <c:numRef>
              <c:f>'Impactos Positivos y negativos'!$F$5:$F$20</c:f>
              <c:numCache>
                <c:formatCode>#,##0.0</c:formatCode>
                <c:ptCount val="6"/>
                <c:pt idx="0">
                  <c:v>29.332999999999998</c:v>
                </c:pt>
                <c:pt idx="1">
                  <c:v>20.984000000000002</c:v>
                </c:pt>
                <c:pt idx="2" formatCode="_(* #,##0.0_);_(* \(#,##0.0\);_(* &quot;-&quot;??_);_(@_)">
                  <c:v>9.6170000000000009</c:v>
                </c:pt>
                <c:pt idx="3">
                  <c:v>3.83</c:v>
                </c:pt>
                <c:pt idx="4" formatCode="#,##0.00">
                  <c:v>1.4450000000000001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2-4128-8CA2-25BD60149208}"/>
            </c:ext>
          </c:extLst>
        </c:ser>
        <c:ser>
          <c:idx val="2"/>
          <c:order val="1"/>
          <c:tx>
            <c:strRef>
              <c:f>'Impactos Positivos y negativos'!$G$3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Sandía</c:v>
                </c:pt>
                <c:pt idx="3">
                  <c:v>Piña</c:v>
                </c:pt>
                <c:pt idx="4">
                  <c:v>Melón</c:v>
                </c:pt>
                <c:pt idx="5">
                  <c:v>Otros productos del mar</c:v>
                </c:pt>
              </c:strCache>
            </c:strRef>
          </c:cat>
          <c:val>
            <c:numRef>
              <c:f>'Impactos Positivos y negativos'!$G$5:$G$20</c:f>
              <c:numCache>
                <c:formatCode>#,##0.0</c:formatCode>
                <c:ptCount val="6"/>
                <c:pt idx="0">
                  <c:v>22.382999999999999</c:v>
                </c:pt>
                <c:pt idx="1">
                  <c:v>14.116</c:v>
                </c:pt>
                <c:pt idx="2" formatCode="_(* #,##0.0_);_(* \(#,##0.0\);_(* &quot;-&quot;??_);_(@_)">
                  <c:v>8.6039999999999992</c:v>
                </c:pt>
                <c:pt idx="3">
                  <c:v>3.6640000000000001</c:v>
                </c:pt>
                <c:pt idx="4" formatCode="#,##0.00">
                  <c:v>0.88100000000000001</c:v>
                </c:pt>
                <c:pt idx="5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42-4128-8CA2-25BD60149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933632"/>
        <c:axId val="75962560"/>
      </c:barChart>
      <c:lineChart>
        <c:grouping val="standard"/>
        <c:varyColors val="0"/>
        <c:ser>
          <c:idx val="3"/>
          <c:order val="2"/>
          <c:tx>
            <c:strRef>
              <c:f>'Impactos Positivos y negativos'!$H$3</c:f>
              <c:strCache>
                <c:ptCount val="1"/>
                <c:pt idx="0">
                  <c:v>Var.%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'Impactos Positivos y negativos'!$B$5:$B$20</c:f>
              <c:strCache>
                <c:ptCount val="6"/>
                <c:pt idx="0">
                  <c:v>Madera</c:v>
                </c:pt>
                <c:pt idx="1">
                  <c:v>Desechos de acero, cobre y aluminio</c:v>
                </c:pt>
                <c:pt idx="2">
                  <c:v>Sandía</c:v>
                </c:pt>
                <c:pt idx="3">
                  <c:v>Piña</c:v>
                </c:pt>
                <c:pt idx="4">
                  <c:v>Melón</c:v>
                </c:pt>
                <c:pt idx="5">
                  <c:v>Otros productos del mar</c:v>
                </c:pt>
              </c:strCache>
            </c:strRef>
          </c:cat>
          <c:val>
            <c:numRef>
              <c:f>'Impactos Positivos y negativos'!$H$5:$H$20</c:f>
              <c:numCache>
                <c:formatCode>0.0%</c:formatCode>
                <c:ptCount val="6"/>
                <c:pt idx="0">
                  <c:v>-0.23693451061943885</c:v>
                </c:pt>
                <c:pt idx="1">
                  <c:v>-0.32729698818147168</c:v>
                </c:pt>
                <c:pt idx="2">
                  <c:v>-0.10533430383695555</c:v>
                </c:pt>
                <c:pt idx="3">
                  <c:v>-4.3342036553524782E-2</c:v>
                </c:pt>
                <c:pt idx="4">
                  <c:v>-0.39031141868512115</c:v>
                </c:pt>
                <c:pt idx="5">
                  <c:v>-0.3222222222222223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42-4128-8CA2-25BD60149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26560"/>
        <c:axId val="75963136"/>
      </c:lineChart>
      <c:catAx>
        <c:axId val="1009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5962560"/>
        <c:crosses val="autoZero"/>
        <c:auto val="1"/>
        <c:lblAlgn val="ctr"/>
        <c:lblOffset val="100"/>
        <c:noMultiLvlLbl val="0"/>
      </c:catAx>
      <c:valAx>
        <c:axId val="759625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illones de dólares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0933632"/>
        <c:crosses val="max"/>
        <c:crossBetween val="between"/>
      </c:valAx>
      <c:catAx>
        <c:axId val="10662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963136"/>
        <c:crosses val="autoZero"/>
        <c:auto val="1"/>
        <c:lblAlgn val="ctr"/>
        <c:lblOffset val="100"/>
        <c:noMultiLvlLbl val="0"/>
      </c:catAx>
      <c:valAx>
        <c:axId val="759631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06626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0645577197587E-2"/>
          <c:y val="4.9560834949293267E-2"/>
          <c:w val="0.90688976377952768"/>
          <c:h val="0.900878330101413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90-4672-B4EC-650AB3974E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90-4672-B4EC-650AB3974E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90-4672-B4EC-650AB3974E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90-4672-B4EC-650AB3974E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C8-478A-A0E9-C1A95C9BAF9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C8-478A-A0E9-C1A95C9BAF9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18.1%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9879-457A-A22A-CCB65280EF1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90-4672-B4EC-650AB3974E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6.8%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890-4672-B4EC-650AB3974E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890-4672-B4EC-650AB3974E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1.4%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890-4672-B4EC-650AB3974E6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4.3%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C8-478A-A0E9-C1A95C9BAF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1.7%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C8-478A-A0E9-C1A95C9BA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camarón</c:v>
                </c:pt>
                <c:pt idx="5">
                  <c:v>sandía</c:v>
                </c:pt>
                <c:pt idx="6">
                  <c:v>piña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0.158</c:v>
                </c:pt>
                <c:pt idx="1">
                  <c:v>7.0820206635787322E-2</c:v>
                </c:pt>
                <c:pt idx="2">
                  <c:v>8.862491707497018E-2</c:v>
                </c:pt>
                <c:pt idx="3">
                  <c:v>2.8323917809767753E-2</c:v>
                </c:pt>
                <c:pt idx="4">
                  <c:v>7.4373711501218215E-2</c:v>
                </c:pt>
                <c:pt idx="5">
                  <c:v>1.3699856015374226E-2</c:v>
                </c:pt>
                <c:pt idx="6">
                  <c:v>2.0261968722017451E-2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8993184"/>
        <c:axId val="-180900841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B2-4F60-8EBF-05AB2819646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B2-4F60-8EBF-05AB281964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6B2-4F60-8EBF-05AB281964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6B2-4F60-8EBF-05AB2819646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6B2-4F60-8EBF-05AB281964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6B2-4F60-8EBF-05AB2819646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6B2-4F60-8EBF-05AB28196460}"/>
              </c:ext>
            </c:extLst>
          </c:dPt>
          <c:cat>
            <c:strRef>
              <c:f>Sheet1!$A$2:$A$8</c:f>
              <c:strCache>
                <c:ptCount val="7"/>
                <c:pt idx="0">
                  <c:v>banano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camarón</c:v>
                </c:pt>
                <c:pt idx="5">
                  <c:v>sandía</c:v>
                </c:pt>
                <c:pt idx="6">
                  <c:v>piña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0.84199999999999997</c:v>
                </c:pt>
                <c:pt idx="1">
                  <c:v>0.92917979336421264</c:v>
                </c:pt>
                <c:pt idx="2">
                  <c:v>0.91137508292502978</c:v>
                </c:pt>
                <c:pt idx="3">
                  <c:v>0.97167608219023227</c:v>
                </c:pt>
                <c:pt idx="4">
                  <c:v>0.92562628849878181</c:v>
                </c:pt>
                <c:pt idx="5">
                  <c:v>0.98630014398462573</c:v>
                </c:pt>
                <c:pt idx="6">
                  <c:v>0.97973803127798254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0-4672-B4EC-650AB3974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13531440"/>
        <c:axId val="447968368"/>
      </c:barChart>
      <c:catAx>
        <c:axId val="-1808993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416"/>
        <c:crosses val="autoZero"/>
        <c:auto val="1"/>
        <c:lblAlgn val="ctr"/>
        <c:lblOffset val="100"/>
        <c:noMultiLvlLbl val="0"/>
      </c:catAx>
      <c:valAx>
        <c:axId val="-180900841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3184"/>
        <c:crosses val="autoZero"/>
        <c:crossBetween val="between"/>
      </c:valAx>
      <c:valAx>
        <c:axId val="4479683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13531440"/>
        <c:crosses val="autoZero"/>
        <c:crossBetween val="between"/>
      </c:valAx>
      <c:catAx>
        <c:axId val="31353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9683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4-4EBD-A72A-5E74EB8439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4-4EBD-A72A-5E74EB8439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4-4EBD-A72A-5E74EB8439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4-4EBD-A72A-5E74EB8439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6A-4F90-8D0B-BAF596D6A7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A-4F90-8D0B-BAF596D6A7A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400C-48E9-9E2A-9F05A3AF59B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A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EC4-4EBD-A72A-5E74EB8439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7.1%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EC4-4EBD-A72A-5E74EB8439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2.3%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EC4-4EBD-A72A-5E74EB8439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1.9%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EC4-4EBD-A72A-5E74EB84395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3.7%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6A-4F90-8D0B-BAF596D6A7A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1.6%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B6A-4F90-8D0B-BAF596D6A7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0.19289503047430009</c:v>
                </c:pt>
                <c:pt idx="1">
                  <c:v>0.10451535489803584</c:v>
                </c:pt>
                <c:pt idx="2">
                  <c:v>6.475298154720853E-2</c:v>
                </c:pt>
                <c:pt idx="3">
                  <c:v>3.7778880497008636E-2</c:v>
                </c:pt>
                <c:pt idx="4">
                  <c:v>4.630579712582774E-2</c:v>
                </c:pt>
                <c:pt idx="5">
                  <c:v>1.7290730990709123E-2</c:v>
                </c:pt>
                <c:pt idx="6">
                  <c:v>1.4941378324277953E-2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809008960"/>
        <c:axId val="-1808992096"/>
      </c:barChart>
      <c:barChart>
        <c:barDir val="bar"/>
        <c:grouping val="percent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A87-4997-9DE8-312A5F7B285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87-4997-9DE8-312A5F7B285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A87-4997-9DE8-312A5F7B285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87-4997-9DE8-312A5F7B285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A87-4997-9DE8-312A5F7B285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87-4997-9DE8-312A5F7B285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A87-4997-9DE8-312A5F7B2856}"/>
              </c:ext>
            </c:extLst>
          </c:dPt>
          <c:cat>
            <c:strRef>
              <c:f>Sheet1!$A$2:$A$8</c:f>
              <c:strCache>
                <c:ptCount val="7"/>
                <c:pt idx="0">
                  <c:v>banana</c:v>
                </c:pt>
                <c:pt idx="1">
                  <c:v>harina</c:v>
                </c:pt>
                <c:pt idx="2">
                  <c:v>pescado</c:v>
                </c:pt>
                <c:pt idx="3">
                  <c:v>café</c:v>
                </c:pt>
                <c:pt idx="4">
                  <c:v>camaron</c:v>
                </c:pt>
                <c:pt idx="5">
                  <c:v>sandia</c:v>
                </c:pt>
                <c:pt idx="6">
                  <c:v>piña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0.80710496952569988</c:v>
                </c:pt>
                <c:pt idx="1">
                  <c:v>0.89548464510196413</c:v>
                </c:pt>
                <c:pt idx="2">
                  <c:v>0.93524701845279146</c:v>
                </c:pt>
                <c:pt idx="3">
                  <c:v>0.96222111950299138</c:v>
                </c:pt>
                <c:pt idx="4">
                  <c:v>0.95369420287417228</c:v>
                </c:pt>
                <c:pt idx="5">
                  <c:v>0.9827092690092909</c:v>
                </c:pt>
                <c:pt idx="6">
                  <c:v>0.985058621675722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C4-4EBD-A72A-5E74EB843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9914160"/>
        <c:axId val="447372592"/>
      </c:barChart>
      <c:catAx>
        <c:axId val="-1809008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8992096"/>
        <c:crosses val="autoZero"/>
        <c:auto val="1"/>
        <c:lblAlgn val="ctr"/>
        <c:lblOffset val="100"/>
        <c:noMultiLvlLbl val="0"/>
      </c:catAx>
      <c:valAx>
        <c:axId val="-1808992096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-1809008960"/>
        <c:crosses val="autoZero"/>
        <c:crossBetween val="between"/>
      </c:valAx>
      <c:valAx>
        <c:axId val="4473725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509914160"/>
        <c:crosses val="autoZero"/>
        <c:crossBetween val="between"/>
      </c:valAx>
      <c:catAx>
        <c:axId val="509914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7372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E55C13-D813-4663-8DEE-FEA4BF26467E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39CA4E-B570-48A0-BA22-DE504471EF1A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3171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427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5779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591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9599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9CA4E-B570-48A0-BA22-DE504471EF1A}" type="slidenum">
              <a:rPr lang="es-PA" smtClean="0"/>
              <a:pPr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8503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04345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401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6632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16268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6469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178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19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28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7195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8874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80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797602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893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11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33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50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1711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734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46259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8774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07604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a" descr="Mapa de Norteamérica"/>
          <p:cNvSpPr>
            <a:spLocks noEditPoints="1"/>
          </p:cNvSpPr>
          <p:nvPr/>
        </p:nvSpPr>
        <p:spPr bwMode="auto">
          <a:xfrm>
            <a:off x="3356055" y="2381"/>
            <a:ext cx="5787945" cy="51435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6" cy="2286001"/>
          </a:xfrm>
        </p:spPr>
        <p:txBody>
          <a:bodyPr rtlCol="0">
            <a:normAutofit/>
          </a:bodyPr>
          <a:lstStyle>
            <a:lvl1pPr>
              <a:defRPr sz="33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3448" y="3771900"/>
            <a:ext cx="5887983" cy="85725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0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1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5874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0726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1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0158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391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1"/>
            <a:ext cx="3813048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51257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46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25056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13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50157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F1FBE5-C484-4BCA-A3AA-9580E4E4D762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0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8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7435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5454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07102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07102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07102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07102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33020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0024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07102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102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07102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0369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6004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37934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37934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9046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547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190571"/>
            <a:ext cx="1831086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190571"/>
            <a:ext cx="1831086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190571"/>
            <a:ext cx="1831086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190571"/>
            <a:ext cx="1831086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1831086" cy="1285169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53674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264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6" cy="1771649"/>
          </a:xfrm>
        </p:spPr>
        <p:txBody>
          <a:bodyPr rtlCol="0" anchor="b">
            <a:normAutofit/>
          </a:bodyPr>
          <a:lstStyle>
            <a:lvl1pPr algn="l">
              <a:defRPr sz="3300" b="0" cap="all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0100" y="514352"/>
            <a:ext cx="5891332" cy="85724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6DF7D1-80B5-400F-8632-6771598A5781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11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190571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571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190571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2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8975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21403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21403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04912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218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707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026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3768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642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2310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88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1" cy="325755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70117-A5F3-49D7-BC8B-6E4A0E9D29AE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6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2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7881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02644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5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86405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08318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2"/>
            <a:ext cx="1049445" cy="1049445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3999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23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913449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4A2AD-3C2D-44F0-8327-2C2A24CDF8DA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6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3A605E-10DB-4F3E-951E-4D6CD28397BE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79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DD5F98-7049-4142-8CFC-E0FCDA217BB9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73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0507" y="514350"/>
            <a:ext cx="4230202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3D658-11B2-42B7-B1A5-7006A0F82D7D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9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1158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sz="135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93" y="514350"/>
            <a:ext cx="2915409" cy="3028950"/>
          </a:xfrm>
        </p:spPr>
        <p:txBody>
          <a:bodyPr rtlCol="0" anchor="b">
            <a:noAutofit/>
          </a:bodyPr>
          <a:lstStyle>
            <a:lvl1pPr algn="l">
              <a:defRPr sz="3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13293" y="3657600"/>
            <a:ext cx="2915409" cy="9715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F90F6F-65C4-48A2-867C-DEB2B02D04CC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87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2928F-3E31-4EBC-B372-5A42C9B3805C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0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514350"/>
            <a:ext cx="1601153" cy="4114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13447" y="514350"/>
            <a:ext cx="5563553" cy="41148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1A855-3B54-417F-9667-4D97047369ED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2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5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879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3844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0" indent="-185684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78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9316"/>
            <a:ext cx="7772400" cy="3470672"/>
          </a:xfrm>
        </p:spPr>
        <p:txBody>
          <a:bodyPr numCol="2" spcCol="205685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2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94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05" indent="-17140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596" indent="-17140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292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7467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94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41096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0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62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96713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352539"/>
            <a:ext cx="3811588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712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3888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29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216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16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4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2" cy="1296162"/>
          </a:xfrm>
        </p:spPr>
        <p:txBody>
          <a:bodyPr lIns="137126" tIns="68564" rIns="137126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8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6107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3"/>
              </a:buClr>
              <a:defRPr sz="1100"/>
            </a:lvl3pPr>
            <a:lvl4pPr marL="399930" indent="-171402">
              <a:buClr>
                <a:schemeClr val="accent3"/>
              </a:buClr>
              <a:defRPr sz="1100"/>
            </a:lvl4pPr>
            <a:lvl5pPr marL="571332" indent="-171402"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4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1904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1800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88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6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4"/>
              </a:buClr>
              <a:defRPr sz="1100"/>
            </a:lvl3pPr>
            <a:lvl4pPr marL="399930" indent="-171402">
              <a:buClr>
                <a:schemeClr val="accent4"/>
              </a:buClr>
              <a:defRPr sz="1100"/>
            </a:lvl4pPr>
            <a:lvl5pPr marL="571332" indent="-171402"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24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accent2"/>
              </a:buClr>
              <a:defRPr sz="1100"/>
            </a:lvl3pPr>
            <a:lvl4pPr marL="399930" indent="-171402">
              <a:buClr>
                <a:schemeClr val="accent2"/>
              </a:buClr>
              <a:defRPr sz="1100"/>
            </a:lvl4pPr>
            <a:lvl5pPr marL="571332" indent="-171402"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5216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37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6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4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28528" indent="-114264">
              <a:buClr>
                <a:schemeClr val="bg2"/>
              </a:buClr>
              <a:defRPr sz="1100"/>
            </a:lvl3pPr>
            <a:lvl4pPr marL="399930" indent="-171402">
              <a:buClr>
                <a:schemeClr val="bg2"/>
              </a:buClr>
              <a:defRPr sz="1100"/>
            </a:lvl4pPr>
            <a:lvl5pPr marL="571332" indent="-171402"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72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20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95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buSzPct val="100000"/>
              <a:defRPr sz="1100"/>
            </a:lvl3pPr>
            <a:lvl4pPr marL="385664" indent="-128555">
              <a:buClr>
                <a:schemeClr val="accent2"/>
              </a:buClr>
              <a:buSzPct val="100000"/>
              <a:defRPr sz="1100"/>
            </a:lvl4pPr>
            <a:lvl5pPr>
              <a:buClr>
                <a:schemeClr val="accent2"/>
              </a:buClr>
              <a:buSzPct val="100000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812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43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690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4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870456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55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5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55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155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36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96060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77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04775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15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5100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435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4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4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46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4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915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5572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67486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674868"/>
            <a:ext cx="2496312" cy="572464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1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926226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043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67486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6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7605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2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5"/>
            <a:ext cx="1831086" cy="803297"/>
          </a:xfrm>
          <a:solidFill>
            <a:schemeClr val="accent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accent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2"/>
              </a:buClr>
              <a:defRPr sz="1100"/>
            </a:lvl3pPr>
            <a:lvl4pPr marL="385664" indent="-128555">
              <a:buClr>
                <a:schemeClr val="accent2"/>
              </a:buClr>
              <a:defRPr sz="1100"/>
            </a:lvl4pPr>
            <a:lvl5pPr>
              <a:buClr>
                <a:schemeClr val="accent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5" indent="-128555">
              <a:buClr>
                <a:schemeClr val="bg2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bg2"/>
              </a:buClr>
              <a:defRPr sz="1100"/>
            </a:lvl3pPr>
            <a:lvl4pPr marL="385664" indent="-128555"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1686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8345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2496312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458338"/>
            <a:ext cx="2496312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458338"/>
            <a:ext cx="2496312" cy="572464"/>
          </a:xfrm>
          <a:solidFill>
            <a:schemeClr val="accent3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3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3"/>
              </a:buClr>
              <a:defRPr sz="1100"/>
            </a:lvl3pPr>
            <a:lvl4pPr marL="385664" indent="-128555">
              <a:buClr>
                <a:schemeClr val="accent3"/>
              </a:buClr>
              <a:defRPr sz="1100"/>
            </a:lvl4pPr>
            <a:lvl5pPr>
              <a:buClr>
                <a:schemeClr val="accent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089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598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2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2458338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38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6" tIns="68564" rIns="137126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08" indent="-128555">
              <a:defRPr sz="1100">
                <a:solidFill>
                  <a:srgbClr val="FFFFFF"/>
                </a:solidFill>
              </a:defRPr>
            </a:lvl3pPr>
            <a:lvl4pPr marL="385664" indent="-128555">
              <a:defRPr sz="1100">
                <a:solidFill>
                  <a:srgbClr val="FFFFFF"/>
                </a:solidFill>
              </a:defRPr>
            </a:lvl4pPr>
            <a:lvl5pPr marL="557059" indent="-17140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Font typeface="Arial" panose="020B0604020202020204" pitchFamily="34" charset="0"/>
              <a:buChar char="•"/>
              <a:defRPr sz="1100"/>
            </a:lvl2pPr>
            <a:lvl3pPr marL="257108" indent="-128555">
              <a:defRPr sz="1100"/>
            </a:lvl3pPr>
            <a:lvl4pPr marL="385664" indent="-12855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5" indent="-128555">
              <a:buClr>
                <a:schemeClr val="accent4"/>
              </a:buClr>
              <a:buFont typeface="Arial" panose="020B0604020202020204" pitchFamily="34" charset="0"/>
              <a:buChar char="•"/>
              <a:defRPr sz="1100"/>
            </a:lvl2pPr>
            <a:lvl3pPr marL="257108" indent="-128555">
              <a:buClr>
                <a:schemeClr val="accent4"/>
              </a:buClr>
              <a:defRPr sz="1100"/>
            </a:lvl3pPr>
            <a:lvl4pPr marL="385664" indent="-128555">
              <a:buClr>
                <a:schemeClr val="accent4"/>
              </a:buClr>
              <a:defRPr sz="1100"/>
            </a:lvl4pPr>
            <a:lvl5pPr>
              <a:buClr>
                <a:schemeClr val="accent4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12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3485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024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58910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4550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0298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0675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7558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6445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4" y="1229842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8" y="122985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4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8" y="29149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6618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78146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7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06303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700088"/>
            <a:ext cx="7772400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483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2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3"/>
            <a:ext cx="1049445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64" indent="-12855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3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411491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69"/>
            <a:ext cx="1764195" cy="265176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69"/>
            <a:ext cx="1859858" cy="2651760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100"/>
            </a:lvl2pPr>
            <a:lvl3pPr marL="113078" indent="-113078">
              <a:defRPr sz="1100"/>
            </a:lvl3pPr>
            <a:lvl4pPr marL="301147" indent="-155928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9" y="3735424"/>
            <a:ext cx="3774839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4"/>
            <a:ext cx="376472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4" indent="-114264">
              <a:buFont typeface="Arial" panose="020B0604020202020204" pitchFamily="34" charset="0"/>
              <a:buChar char="•"/>
              <a:defRPr sz="1100"/>
            </a:lvl2pPr>
            <a:lvl3pPr marL="228528" indent="-114264">
              <a:defRPr sz="1100"/>
            </a:lvl3pPr>
            <a:lvl4pPr marL="399930" indent="-171402">
              <a:defRPr sz="1100"/>
            </a:lvl4pPr>
            <a:lvl5pPr marL="571332" indent="-17140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000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/>
            </a:gs>
            <a:gs pos="100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688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484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19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2418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83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242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044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4397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6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978331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3962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90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90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88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324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08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42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90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4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61" Type="http://schemas.openxmlformats.org/officeDocument/2006/relationships/hyperlink" Target="https://www.facebook.com/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44.xml"/><Relationship Id="rId68" Type="http://schemas.openxmlformats.org/officeDocument/2006/relationships/slideLayout" Target="../slideLayouts/slideLayout149.xml"/><Relationship Id="rId76" Type="http://schemas.openxmlformats.org/officeDocument/2006/relationships/hyperlink" Target="https://www.facebook.com/" TargetMode="External"/><Relationship Id="rId7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66" Type="http://schemas.openxmlformats.org/officeDocument/2006/relationships/slideLayout" Target="../slideLayouts/slideLayout147.xml"/><Relationship Id="rId7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61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65" Type="http://schemas.openxmlformats.org/officeDocument/2006/relationships/slideLayout" Target="../slideLayouts/slideLayout146.xml"/><Relationship Id="rId73" Type="http://schemas.openxmlformats.org/officeDocument/2006/relationships/slideLayout" Target="../slideLayouts/slideLayout154.xml"/><Relationship Id="rId78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64" Type="http://schemas.openxmlformats.org/officeDocument/2006/relationships/slideLayout" Target="../slideLayouts/slideLayout145.xml"/><Relationship Id="rId69" Type="http://schemas.openxmlformats.org/officeDocument/2006/relationships/slideLayout" Target="../slideLayouts/slideLayout150.xml"/><Relationship Id="rId77" Type="http://schemas.openxmlformats.org/officeDocument/2006/relationships/hyperlink" Target="https://www.linkedin.com/" TargetMode="Externa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72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6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62" Type="http://schemas.openxmlformats.org/officeDocument/2006/relationships/slideLayout" Target="../slideLayouts/slideLayout143.xml"/><Relationship Id="rId70" Type="http://schemas.openxmlformats.org/officeDocument/2006/relationships/slideLayout" Target="../slideLayouts/slideLayout151.xml"/><Relationship Id="rId75" Type="http://schemas.openxmlformats.org/officeDocument/2006/relationships/theme" Target="../theme/theme4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444B-A0D8-4987-BB80-73CF6A3CB917}" type="datetimeFigureOut">
              <a:rPr lang="es-PA" smtClean="0"/>
              <a:pPr/>
              <a:t>06/25/2020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A9B-5BC2-439D-A226-C360EA69A794}" type="slidenum">
              <a:rPr lang="es-PA" smtClean="0"/>
              <a:pPr/>
              <a:t>‹Nº›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17327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6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06864" y="4836320"/>
            <a:ext cx="4979929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15453" y="4836320"/>
            <a:ext cx="1047467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0818A627-F158-453F-81F0-08C0F51A737D}" type="datetime1">
              <a:rPr lang="es-ES" noProof="0" smtClean="0"/>
              <a:t>25/06/2020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3080" y="4836320"/>
            <a:ext cx="857474" cy="135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198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82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21"/>
            <a:ext cx="1620957" cy="230833"/>
          </a:xfrm>
          <a:prstGeom prst="rect">
            <a:avLst/>
          </a:prstGeom>
        </p:spPr>
        <p:txBody>
          <a:bodyPr vert="horz" wrap="square" lIns="91418" tIns="45709" rIns="91418" bIns="4570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27"/>
            <a:ext cx="104568" cy="246221"/>
          </a:xfrm>
          <a:prstGeom prst="rect">
            <a:avLst/>
          </a:prstGeom>
        </p:spPr>
        <p:txBody>
          <a:bodyPr vert="horz" wrap="none" lIns="91418" tIns="45709" rIns="91418" bIns="4570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‹Nº›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1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6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87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defTabSz="914130"/>
            <a:endParaRPr lang="en-US" sz="2400" dirty="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91413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</p:sldLayoutIdLst>
  <p:txStyles>
    <p:titleStyle>
      <a:lvl1pPr algn="ctr" defTabSz="91413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1" indent="-172990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2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184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586" indent="-171402" algn="l" defTabSz="91413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1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1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0"/>
            <a:ext cx="1620957" cy="2308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2" y="4719816"/>
            <a:ext cx="104568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‹Nº›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5" y="4792774"/>
            <a:ext cx="48101" cy="10335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6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3"/>
            <a:ext cx="249900" cy="2499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76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hlinkClick r:id="rId77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hlinkClick r:id="rId78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2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69" y="4688492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015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  <p:sldLayoutId id="2147483786" r:id="rId54"/>
    <p:sldLayoutId id="2147483787" r:id="rId55"/>
    <p:sldLayoutId id="2147483788" r:id="rId56"/>
    <p:sldLayoutId id="2147483789" r:id="rId57"/>
    <p:sldLayoutId id="2147483790" r:id="rId58"/>
    <p:sldLayoutId id="2147483791" r:id="rId59"/>
    <p:sldLayoutId id="2147483792" r:id="rId60"/>
    <p:sldLayoutId id="2147483793" r:id="rId61"/>
    <p:sldLayoutId id="2147483794" r:id="rId62"/>
    <p:sldLayoutId id="2147483795" r:id="rId63"/>
    <p:sldLayoutId id="2147483796" r:id="rId64"/>
    <p:sldLayoutId id="2147483797" r:id="rId65"/>
    <p:sldLayoutId id="2147483798" r:id="rId66"/>
    <p:sldLayoutId id="2147483799" r:id="rId67"/>
    <p:sldLayoutId id="2147483800" r:id="rId68"/>
    <p:sldLayoutId id="2147483801" r:id="rId69"/>
    <p:sldLayoutId id="2147483802" r:id="rId70"/>
    <p:sldLayoutId id="2147483803" r:id="rId71"/>
    <p:sldLayoutId id="2147483804" r:id="rId72"/>
    <p:sldLayoutId id="2147483805" r:id="rId73"/>
    <p:sldLayoutId id="2147483806" r:id="rId74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3.png"/><Relationship Id="rId11" Type="http://schemas.openxmlformats.org/officeDocument/2006/relationships/chart" Target="../charts/chart3.xml"/><Relationship Id="rId5" Type="http://schemas.openxmlformats.org/officeDocument/2006/relationships/image" Target="../media/image12.svg"/><Relationship Id="rId15" Type="http://schemas.openxmlformats.org/officeDocument/2006/relationships/image" Target="../media/image19.svg"/><Relationship Id="rId10" Type="http://schemas.openxmlformats.org/officeDocument/2006/relationships/hyperlink" Target="https://openclipart.org/detail/131929/musk-melon" TargetMode="External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eg"/><Relationship Id="rId3" Type="http://schemas.openxmlformats.org/officeDocument/2006/relationships/image" Target="../media/image22.jpg"/><Relationship Id="rId7" Type="http://schemas.openxmlformats.org/officeDocument/2006/relationships/hyperlink" Target="https://es.wikipedia.org/wiki/Az%C3%BAcar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1.png"/><Relationship Id="rId5" Type="http://schemas.openxmlformats.org/officeDocument/2006/relationships/hyperlink" Target="http://floreshurtado.wordpress.com/2012/04/13/el-consumo-excesivo-de-carnes-rojas-y-sus-desventajas/" TargetMode="External"/><Relationship Id="rId10" Type="http://schemas.openxmlformats.org/officeDocument/2006/relationships/image" Target="../media/image26.jpg"/><Relationship Id="rId4" Type="http://schemas.openxmlformats.org/officeDocument/2006/relationships/image" Target="../media/image23.jpg"/><Relationship Id="rId9" Type="http://schemas.openxmlformats.org/officeDocument/2006/relationships/hyperlink" Target="https://pxhere.com/es/photo/1286808" TargetMode="External"/><Relationship Id="rId14" Type="http://schemas.openxmlformats.org/officeDocument/2006/relationships/hyperlink" Target="http://tecnologiapirineos.blogspot.com/2013/04/reciclaje-del-acero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.png"/><Relationship Id="rId10" Type="http://schemas.openxmlformats.org/officeDocument/2006/relationships/image" Target="../media/image1.png"/><Relationship Id="rId4" Type="http://schemas.openxmlformats.org/officeDocument/2006/relationships/chart" Target="../charts/chart5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53011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43595" y="1062991"/>
            <a:ext cx="7886700" cy="1370886"/>
          </a:xfrm>
        </p:spPr>
        <p:txBody>
          <a:bodyPr>
            <a:normAutofit/>
          </a:bodyPr>
          <a:lstStyle/>
          <a:p>
            <a:pPr algn="ctr"/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Indicadores Económicos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Contraloría General de la República 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- abril</a:t>
            </a:r>
            <a:b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ES" sz="1800" dirty="0">
                <a:ln w="0"/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2019 - 2020</a:t>
            </a:r>
          </a:p>
        </p:txBody>
      </p:sp>
      <p:pic>
        <p:nvPicPr>
          <p:cNvPr id="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51870"/>
            <a:ext cx="4141520" cy="107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F68B663-BF78-4E46-8D5F-707E3954957B}"/>
              </a:ext>
            </a:extLst>
          </p:cNvPr>
          <p:cNvSpPr/>
          <p:nvPr/>
        </p:nvSpPr>
        <p:spPr>
          <a:xfrm>
            <a:off x="0" y="188601"/>
            <a:ext cx="9151524" cy="523220"/>
          </a:xfrm>
          <a:prstGeom prst="rect">
            <a:avLst/>
          </a:prstGeom>
          <a:gradFill flip="none" rotWithShape="1">
            <a:gsLst>
              <a:gs pos="0">
                <a:srgbClr val="154064">
                  <a:alpha val="75000"/>
                </a:srgb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 defTabSz="457200"/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758BD8-2962-4938-8DF1-F437B31AAA6E}"/>
              </a:ext>
            </a:extLst>
          </p:cNvPr>
          <p:cNvSpPr txBox="1"/>
          <p:nvPr/>
        </p:nvSpPr>
        <p:spPr>
          <a:xfrm>
            <a:off x="2755591" y="2965594"/>
            <a:ext cx="37418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Elaborado por: Dirección Nacional de Exportaciones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Departamento de Análisis Comercial y Económico</a:t>
            </a:r>
          </a:p>
          <a:p>
            <a:endParaRPr lang="es-PA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D936550-66EC-4A99-BA91-B651E7B36BA7}"/>
              </a:ext>
            </a:extLst>
          </p:cNvPr>
          <p:cNvSpPr/>
          <p:nvPr/>
        </p:nvSpPr>
        <p:spPr>
          <a:xfrm>
            <a:off x="38945" y="480494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800" b="1" dirty="0"/>
              <a:t>Fuente: Contraloría General de la República</a:t>
            </a:r>
          </a:p>
          <a:p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pic>
        <p:nvPicPr>
          <p:cNvPr id="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1"/>
            <a:ext cx="9144000" cy="832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6" y="109218"/>
            <a:ext cx="2627785" cy="6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0F0610AF-E0F0-4624-8053-6F232ABB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737"/>
            <a:ext cx="8229600" cy="709363"/>
          </a:xfrm>
        </p:spPr>
        <p:txBody>
          <a:bodyPr>
            <a:noAutofit/>
          </a:bodyPr>
          <a:lstStyle/>
          <a:p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Total de Exportaciones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Abril 2016 - 2020</a:t>
            </a:r>
            <a:b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(en millones de USD</a:t>
            </a:r>
            <a:r>
              <a:rPr lang="es-PA" sz="16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x-none" sz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91353"/>
              </p:ext>
            </p:extLst>
          </p:nvPr>
        </p:nvGraphicFramePr>
        <p:xfrm>
          <a:off x="714374" y="942059"/>
          <a:ext cx="7715251" cy="363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8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-43.6%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4425" y="2153448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0.0%</a:t>
            </a:r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453F7A04-7C61-45A2-B17A-61D45EDF312F}"/>
              </a:ext>
            </a:extLst>
          </p:cNvPr>
          <p:cNvSpPr/>
          <p:nvPr/>
        </p:nvSpPr>
        <p:spPr>
          <a:xfrm>
            <a:off x="804858" y="2454877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-50.0%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3C2EA9F-B07E-401B-890C-4D3A822C1814}"/>
              </a:ext>
            </a:extLst>
          </p:cNvPr>
          <p:cNvSpPr/>
          <p:nvPr/>
        </p:nvSpPr>
        <p:spPr>
          <a:xfrm>
            <a:off x="2666830" y="2498194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+1.8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BD9C1487-7A4C-4ABA-A238-250AA7C6AC9B}"/>
              </a:ext>
            </a:extLst>
          </p:cNvPr>
          <p:cNvSpPr/>
          <p:nvPr/>
        </p:nvSpPr>
        <p:spPr>
          <a:xfrm>
            <a:off x="3299449" y="2975343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+19.3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FB180F31-9445-4C18-B1D6-52A857DE9F1F}"/>
              </a:ext>
            </a:extLst>
          </p:cNvPr>
          <p:cNvSpPr/>
          <p:nvPr/>
        </p:nvSpPr>
        <p:spPr>
          <a:xfrm>
            <a:off x="1293077" y="1700725"/>
            <a:ext cx="606860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+26.6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%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0F74EA80-11CE-44D3-A1C5-DEC91667E8C6}"/>
              </a:ext>
            </a:extLst>
          </p:cNvPr>
          <p:cNvSpPr/>
          <p:nvPr/>
        </p:nvSpPr>
        <p:spPr>
          <a:xfrm>
            <a:off x="1979921" y="1953393"/>
            <a:ext cx="60686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1219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FFFF"/>
                </a:solidFill>
                <a:latin typeface="Open Sans Light"/>
              </a:rPr>
              <a:t>+110.5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</a:rPr>
              <a:t>%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9C4E9C-CC77-41DC-B0F1-C26A680AAB73}"/>
              </a:ext>
            </a:extLst>
          </p:cNvPr>
          <p:cNvSpPr/>
          <p:nvPr/>
        </p:nvSpPr>
        <p:spPr>
          <a:xfrm>
            <a:off x="-4727" y="4814683"/>
            <a:ext cx="45238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4727" y="-21470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1170" y="177602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Positivos 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Abril 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14" y="97367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94915" y="906418"/>
            <a:ext cx="2489883" cy="543709"/>
            <a:chOff x="660065" y="1240378"/>
            <a:chExt cx="2786092" cy="543709"/>
          </a:xfrm>
          <a:solidFill>
            <a:schemeClr val="bg2"/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78241" y="1320035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US$ 46.8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Banano</a:t>
              </a:r>
            </a:p>
          </p:txBody>
        </p:sp>
      </p:grpSp>
      <p:pic>
        <p:nvPicPr>
          <p:cNvPr id="32" name="Picture 2" descr="Resultado de imagen de banana icono">
            <a:extLst>
              <a:ext uri="{FF2B5EF4-FFF2-40B4-BE49-F238E27FC236}">
                <a16:creationId xmlns:a16="http://schemas.microsoft.com/office/drawing/2014/main" id="{CC2C605C-274E-46A0-9E5A-F39A08A8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5" y="974046"/>
            <a:ext cx="392696" cy="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52">
            <a:extLst>
              <a:ext uri="{FF2B5EF4-FFF2-40B4-BE49-F238E27FC236}">
                <a16:creationId xmlns:a16="http://schemas.microsoft.com/office/drawing/2014/main" id="{7F074159-C11B-444E-AD25-59986A01150E}"/>
              </a:ext>
            </a:extLst>
          </p:cNvPr>
          <p:cNvSpPr/>
          <p:nvPr/>
        </p:nvSpPr>
        <p:spPr>
          <a:xfrm>
            <a:off x="6934941" y="1563791"/>
            <a:ext cx="1248827" cy="5632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defTabSz="914378">
              <a:lnSpc>
                <a:spcPct val="850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US$ 16.7</a:t>
            </a:r>
          </a:p>
          <a:p>
            <a:pPr lvl="0" defTabSz="914378">
              <a:lnSpc>
                <a:spcPct val="85000"/>
              </a:lnSpc>
              <a:defRPr/>
            </a:pP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Azúcar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 sin </a:t>
            </a:r>
            <a:r>
              <a:rPr lang="en-US" sz="1200" dirty="0" err="1">
                <a:solidFill>
                  <a:schemeClr val="bg1"/>
                </a:solidFill>
                <a:latin typeface="Cambria" panose="02040503050406030204" pitchFamily="18" charset="0"/>
              </a:rPr>
              <a:t>refinar</a:t>
            </a:r>
            <a:endParaRPr lang="es-PA" sz="1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 defTabSz="914378">
              <a:lnSpc>
                <a:spcPct val="85000"/>
              </a:lnSpc>
              <a:defRPr/>
            </a:pPr>
            <a:endParaRPr lang="en-US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73" name="Group 29">
            <a:extLst>
              <a:ext uri="{FF2B5EF4-FFF2-40B4-BE49-F238E27FC236}">
                <a16:creationId xmlns:a16="http://schemas.microsoft.com/office/drawing/2014/main" id="{C5A7C11B-897B-4A19-9F3F-862858F5E59E}"/>
              </a:ext>
            </a:extLst>
          </p:cNvPr>
          <p:cNvGrpSpPr/>
          <p:nvPr/>
        </p:nvGrpSpPr>
        <p:grpSpPr>
          <a:xfrm>
            <a:off x="6294915" y="1531897"/>
            <a:ext cx="2354887" cy="1846663"/>
            <a:chOff x="660065" y="1240378"/>
            <a:chExt cx="2635036" cy="2273601"/>
          </a:xfrm>
          <a:solidFill>
            <a:schemeClr val="bg2"/>
          </a:solidFill>
        </p:grpSpPr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BB15F5F3-8AB0-48CD-ACD1-84D6379A3E92}"/>
                </a:ext>
              </a:extLst>
            </p:cNvPr>
            <p:cNvSpPr/>
            <p:nvPr/>
          </p:nvSpPr>
          <p:spPr>
            <a:xfrm>
              <a:off x="660065" y="1240378"/>
              <a:ext cx="572448" cy="659402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B38CEBBF-F3D7-4FB8-AE73-8B78C7399BE3}"/>
                </a:ext>
              </a:extLst>
            </p:cNvPr>
            <p:cNvSpPr/>
            <p:nvPr/>
          </p:nvSpPr>
          <p:spPr>
            <a:xfrm>
              <a:off x="1379778" y="2820532"/>
              <a:ext cx="1915323" cy="69344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US$ 16.0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Carne de ganado bovino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7" name="Group 29">
            <a:extLst>
              <a:ext uri="{FF2B5EF4-FFF2-40B4-BE49-F238E27FC236}">
                <a16:creationId xmlns:a16="http://schemas.microsoft.com/office/drawing/2014/main" id="{CC976E29-52A1-41E3-AD9E-8E6955D77395}"/>
              </a:ext>
            </a:extLst>
          </p:cNvPr>
          <p:cNvGrpSpPr/>
          <p:nvPr/>
        </p:nvGrpSpPr>
        <p:grpSpPr>
          <a:xfrm>
            <a:off x="6302613" y="2749354"/>
            <a:ext cx="2344021" cy="2184162"/>
            <a:chOff x="611723" y="1344790"/>
            <a:chExt cx="2622876" cy="2689131"/>
          </a:xfrm>
          <a:solidFill>
            <a:schemeClr val="bg2"/>
          </a:solidFill>
        </p:grpSpPr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69480803-AF16-451A-AA98-A5584472E14C}"/>
                </a:ext>
              </a:extLst>
            </p:cNvPr>
            <p:cNvSpPr/>
            <p:nvPr/>
          </p:nvSpPr>
          <p:spPr>
            <a:xfrm>
              <a:off x="611723" y="1344790"/>
              <a:ext cx="557090" cy="590991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9" name="Rectangle 52">
              <a:extLst>
                <a:ext uri="{FF2B5EF4-FFF2-40B4-BE49-F238E27FC236}">
                  <a16:creationId xmlns:a16="http://schemas.microsoft.com/office/drawing/2014/main" id="{26A005D8-F625-4A19-A728-1995B8005B79}"/>
                </a:ext>
              </a:extLst>
            </p:cNvPr>
            <p:cNvSpPr/>
            <p:nvPr/>
          </p:nvSpPr>
          <p:spPr>
            <a:xfrm>
              <a:off x="1319276" y="3533731"/>
              <a:ext cx="1915323" cy="50019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US$ 4.4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E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Camarón</a:t>
              </a: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0" name="Group 29">
            <a:extLst>
              <a:ext uri="{FF2B5EF4-FFF2-40B4-BE49-F238E27FC236}">
                <a16:creationId xmlns:a16="http://schemas.microsoft.com/office/drawing/2014/main" id="{6BD3F037-0527-4460-A4BA-BF0D540BDA74}"/>
              </a:ext>
            </a:extLst>
          </p:cNvPr>
          <p:cNvGrpSpPr/>
          <p:nvPr/>
        </p:nvGrpSpPr>
        <p:grpSpPr>
          <a:xfrm>
            <a:off x="6294915" y="3324078"/>
            <a:ext cx="2353516" cy="799973"/>
            <a:chOff x="660065" y="1135165"/>
            <a:chExt cx="2633502" cy="1172173"/>
          </a:xfrm>
          <a:solidFill>
            <a:schemeClr val="bg2"/>
          </a:solidFill>
        </p:grpSpPr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DA86BA5F-4FB6-4D91-8404-970D95428E61}"/>
                </a:ext>
              </a:extLst>
            </p:cNvPr>
            <p:cNvSpPr/>
            <p:nvPr/>
          </p:nvSpPr>
          <p:spPr>
            <a:xfrm>
              <a:off x="660065" y="1135165"/>
              <a:ext cx="637543" cy="764615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82" name="Rectangle 52">
              <a:extLst>
                <a:ext uri="{FF2B5EF4-FFF2-40B4-BE49-F238E27FC236}">
                  <a16:creationId xmlns:a16="http://schemas.microsoft.com/office/drawing/2014/main" id="{2C3C4FAB-E29E-4202-963A-1ECF92C67D84}"/>
                </a:ext>
              </a:extLst>
            </p:cNvPr>
            <p:cNvSpPr/>
            <p:nvPr/>
          </p:nvSpPr>
          <p:spPr>
            <a:xfrm>
              <a:off x="1378244" y="1252058"/>
              <a:ext cx="1915323" cy="105528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US$ 11.9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Harina y aceite de pescado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67" name="Picture 2" descr="Imagen relacionada">
            <a:extLst>
              <a:ext uri="{FF2B5EF4-FFF2-40B4-BE49-F238E27FC236}">
                <a16:creationId xmlns:a16="http://schemas.microsoft.com/office/drawing/2014/main" id="{4A416808-2ACC-4B85-930C-2047BDA2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14106" y="3455515"/>
            <a:ext cx="289386" cy="2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Resultado de imagen para meat products icon">
            <a:extLst>
              <a:ext uri="{FF2B5EF4-FFF2-40B4-BE49-F238E27FC236}">
                <a16:creationId xmlns:a16="http://schemas.microsoft.com/office/drawing/2014/main" id="{6C48E385-E23B-4358-9445-8F83679B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11" y="2818397"/>
            <a:ext cx="405752" cy="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29">
            <a:extLst>
              <a:ext uri="{FF2B5EF4-FFF2-40B4-BE49-F238E27FC236}">
                <a16:creationId xmlns:a16="http://schemas.microsoft.com/office/drawing/2014/main" id="{5B100F00-4202-45F3-BA24-3E934478C972}"/>
              </a:ext>
            </a:extLst>
          </p:cNvPr>
          <p:cNvGrpSpPr/>
          <p:nvPr/>
        </p:nvGrpSpPr>
        <p:grpSpPr>
          <a:xfrm>
            <a:off x="6294915" y="2141600"/>
            <a:ext cx="2475995" cy="543709"/>
            <a:chOff x="660065" y="1240378"/>
            <a:chExt cx="2770552" cy="543709"/>
          </a:xfrm>
          <a:solidFill>
            <a:schemeClr val="bg2"/>
          </a:solidFill>
        </p:grpSpPr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C184DEFD-CD92-4206-BB5A-2332DB130EA8}"/>
                </a:ext>
              </a:extLst>
            </p:cNvPr>
            <p:cNvSpPr/>
            <p:nvPr/>
          </p:nvSpPr>
          <p:spPr>
            <a:xfrm>
              <a:off x="660065" y="1240378"/>
              <a:ext cx="572448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2" name="Rectangle 52">
              <a:extLst>
                <a:ext uri="{FF2B5EF4-FFF2-40B4-BE49-F238E27FC236}">
                  <a16:creationId xmlns:a16="http://schemas.microsoft.com/office/drawing/2014/main" id="{3350E49B-592B-4AF8-ABD5-6B1B4B185672}"/>
                </a:ext>
              </a:extLst>
            </p:cNvPr>
            <p:cNvSpPr/>
            <p:nvPr/>
          </p:nvSpPr>
          <p:spPr>
            <a:xfrm>
              <a:off x="1362701" y="1276858"/>
              <a:ext cx="2067916" cy="406265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US$ 16.6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Pescado y filete de pescado</a:t>
              </a: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id="{FA19A2D5-537C-47F6-BC29-DE09E7768784}"/>
              </a:ext>
            </a:extLst>
          </p:cNvPr>
          <p:cNvGrpSpPr/>
          <p:nvPr/>
        </p:nvGrpSpPr>
        <p:grpSpPr>
          <a:xfrm>
            <a:off x="6300188" y="3984894"/>
            <a:ext cx="1729312" cy="1043517"/>
            <a:chOff x="660065" y="635544"/>
            <a:chExt cx="3267136" cy="1149467"/>
          </a:xfrm>
          <a:solidFill>
            <a:schemeClr val="bg2"/>
          </a:solidFill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4F80FF2F-7A18-4B8F-A49F-23DA4B844991}"/>
                </a:ext>
              </a:extLst>
            </p:cNvPr>
            <p:cNvSpPr/>
            <p:nvPr/>
          </p:nvSpPr>
          <p:spPr>
            <a:xfrm>
              <a:off x="660065" y="1241302"/>
              <a:ext cx="921204" cy="54370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2257D8FF-4300-4B0B-B484-400A94A72543}"/>
                </a:ext>
              </a:extLst>
            </p:cNvPr>
            <p:cNvSpPr/>
            <p:nvPr/>
          </p:nvSpPr>
          <p:spPr>
            <a:xfrm>
              <a:off x="1859284" y="635544"/>
              <a:ext cx="2067917" cy="62041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lvl="0" defTabSz="914378">
                <a:lnSpc>
                  <a:spcPct val="85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US$ 5.3</a:t>
              </a:r>
            </a:p>
            <a:p>
              <a:pPr lvl="0" defTabSz="914378">
                <a:lnSpc>
                  <a:spcPct val="85000"/>
                </a:lnSpc>
                <a:defRPr/>
              </a:pPr>
              <a:r>
                <a:rPr lang="es-PA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Café</a:t>
              </a:r>
            </a:p>
            <a:p>
              <a:pPr lvl="0" defTabSz="914378">
                <a:lnSpc>
                  <a:spcPct val="85000"/>
                </a:lnSpc>
                <a:defRPr/>
              </a:pPr>
              <a:endParaRPr lang="en-US" sz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7" name="Gráfico 6" descr="Competición">
            <a:extLst>
              <a:ext uri="{FF2B5EF4-FFF2-40B4-BE49-F238E27FC236}">
                <a16:creationId xmlns:a16="http://schemas.microsoft.com/office/drawing/2014/main" id="{FCF2F7D1-34FF-4B28-A3F8-06880DC90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2084" y="2178080"/>
            <a:ext cx="478143" cy="464733"/>
          </a:xfrm>
          <a:prstGeom prst="rect">
            <a:avLst/>
          </a:prstGeom>
        </p:spPr>
      </p:pic>
      <p:sp>
        <p:nvSpPr>
          <p:cNvPr id="50" name="Oval 1">
            <a:extLst>
              <a:ext uri="{FF2B5EF4-FFF2-40B4-BE49-F238E27FC236}">
                <a16:creationId xmlns:a16="http://schemas.microsoft.com/office/drawing/2014/main" id="{BA92F1B8-AC0F-4D1E-B591-AC3AF789EFF5}"/>
              </a:ext>
            </a:extLst>
          </p:cNvPr>
          <p:cNvSpPr/>
          <p:nvPr/>
        </p:nvSpPr>
        <p:spPr>
          <a:xfrm>
            <a:off x="6300188" y="3933512"/>
            <a:ext cx="487598" cy="49359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Gráfico 8" descr="Granos de café">
            <a:extLst>
              <a:ext uri="{FF2B5EF4-FFF2-40B4-BE49-F238E27FC236}">
                <a16:creationId xmlns:a16="http://schemas.microsoft.com/office/drawing/2014/main" id="{5FEFAF3B-48A0-4F2A-87F9-67A216473C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1073" y="3984894"/>
            <a:ext cx="372419" cy="3724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B34C65-9059-4E1B-99D1-5F212E02E3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7357" y="1642487"/>
            <a:ext cx="262151" cy="298730"/>
          </a:xfrm>
          <a:prstGeom prst="rect">
            <a:avLst/>
          </a:prstGeom>
        </p:spPr>
      </p:pic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00000000-0008-0000-0200-00003E3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208138"/>
              </p:ext>
            </p:extLst>
          </p:nvPr>
        </p:nvGraphicFramePr>
        <p:xfrm>
          <a:off x="208847" y="974046"/>
          <a:ext cx="5768539" cy="351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6F50518-B536-4F18-AC78-B397512C82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788344">
            <a:off x="6266281" y="4483088"/>
            <a:ext cx="52430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6" grpId="0"/>
      <p:bldP spid="37" grpId="0"/>
      <p:bldP spid="38" grpId="0"/>
      <p:bldP spid="61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56898" y="1673087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86422" y="1704926"/>
            <a:ext cx="59054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-43.6%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05640" y="775472"/>
            <a:ext cx="618359" cy="21544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Open Sans Light"/>
              </a:rPr>
              <a:t>-50.0%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17A631-01D1-4232-B12F-5A538D55E422}"/>
              </a:ext>
            </a:extLst>
          </p:cNvPr>
          <p:cNvSpPr/>
          <p:nvPr/>
        </p:nvSpPr>
        <p:spPr>
          <a:xfrm>
            <a:off x="33139" y="4788509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bg1"/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37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0367"/>
            <a:ext cx="9144000" cy="8360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2"/>
          <p:cNvSpPr>
            <a:spLocks noGrp="1"/>
          </p:cNvSpPr>
          <p:nvPr>
            <p:ph type="title"/>
          </p:nvPr>
        </p:nvSpPr>
        <p:spPr>
          <a:xfrm>
            <a:off x="290887" y="161634"/>
            <a:ext cx="7772400" cy="613171"/>
          </a:xfrm>
        </p:spPr>
        <p:txBody>
          <a:bodyPr>
            <a:noAutofit/>
          </a:bodyPr>
          <a:lstStyle/>
          <a:p>
            <a:pPr lvl="0" defTabSz="914400"/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Principales productos exportados Negativos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Enero -  Abril 2019-2020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6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60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8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62" y="64865"/>
            <a:ext cx="2502783" cy="5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51">
            <a:extLst>
              <a:ext uri="{FF2B5EF4-FFF2-40B4-BE49-F238E27FC236}">
                <a16:creationId xmlns:a16="http://schemas.microsoft.com/office/drawing/2014/main" id="{67125E0A-3CE1-4984-B1C4-6F94FCB391AC}"/>
              </a:ext>
            </a:extLst>
          </p:cNvPr>
          <p:cNvSpPr/>
          <p:nvPr/>
        </p:nvSpPr>
        <p:spPr>
          <a:xfrm>
            <a:off x="6941055" y="1040884"/>
            <a:ext cx="1591595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US$ 22</a:t>
            </a: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.4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i="0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Madera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A43F8CB2-B212-4128-A01A-7648A5D0E771}"/>
              </a:ext>
            </a:extLst>
          </p:cNvPr>
          <p:cNvGrpSpPr/>
          <p:nvPr/>
        </p:nvGrpSpPr>
        <p:grpSpPr>
          <a:xfrm>
            <a:off x="6318994" y="3561457"/>
            <a:ext cx="2244403" cy="497702"/>
            <a:chOff x="-551930" y="1090420"/>
            <a:chExt cx="2837907" cy="497702"/>
          </a:xfrm>
        </p:grpSpPr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F4909105-B76A-4EB0-9D39-AF406779538B}"/>
                </a:ext>
              </a:extLst>
            </p:cNvPr>
            <p:cNvSpPr/>
            <p:nvPr/>
          </p:nvSpPr>
          <p:spPr>
            <a:xfrm>
              <a:off x="-551930" y="1090420"/>
              <a:ext cx="654226" cy="497702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311457EF-142B-4C6C-AF8F-D8E91B0266F1}"/>
                </a:ext>
              </a:extLst>
            </p:cNvPr>
            <p:cNvSpPr/>
            <p:nvPr/>
          </p:nvSpPr>
          <p:spPr>
            <a:xfrm>
              <a:off x="273505" y="1136138"/>
              <a:ext cx="2012472" cy="40626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US$ 0.88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i="0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Melón</a:t>
              </a:r>
            </a:p>
          </p:txBody>
        </p:sp>
      </p:grpSp>
      <p:sp>
        <p:nvSpPr>
          <p:cNvPr id="31" name="Oval 48">
            <a:extLst>
              <a:ext uri="{FF2B5EF4-FFF2-40B4-BE49-F238E27FC236}">
                <a16:creationId xmlns:a16="http://schemas.microsoft.com/office/drawing/2014/main" id="{E958B10F-C30C-407E-BDA7-F21CA17A5F75}"/>
              </a:ext>
            </a:extLst>
          </p:cNvPr>
          <p:cNvSpPr/>
          <p:nvPr/>
        </p:nvSpPr>
        <p:spPr>
          <a:xfrm>
            <a:off x="6261848" y="1038602"/>
            <a:ext cx="507506" cy="472223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677172C-6723-44E7-9869-F6EAC9824BD7}"/>
              </a:ext>
            </a:extLst>
          </p:cNvPr>
          <p:cNvGrpSpPr/>
          <p:nvPr/>
        </p:nvGrpSpPr>
        <p:grpSpPr>
          <a:xfrm>
            <a:off x="6357253" y="1631871"/>
            <a:ext cx="2533699" cy="550151"/>
            <a:chOff x="6379820" y="1986909"/>
            <a:chExt cx="2533699" cy="55015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F33059-BCC1-4CA2-B364-C3F5E67F458B}"/>
                </a:ext>
              </a:extLst>
            </p:cNvPr>
            <p:cNvSpPr/>
            <p:nvPr/>
          </p:nvSpPr>
          <p:spPr>
            <a:xfrm>
              <a:off x="6963622" y="1986909"/>
              <a:ext cx="1949897" cy="55015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U.S$ 14.1</a:t>
              </a: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Desechos</a:t>
              </a: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 de </a:t>
              </a:r>
              <a:r>
                <a:rPr lang="en-US" sz="115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acero</a:t>
              </a: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115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cobre</a:t>
              </a:r>
              <a:r>
                <a:rPr lang="en-US" sz="1150" dirty="0">
                  <a:solidFill>
                    <a:schemeClr val="bg1"/>
                  </a:solidFill>
                  <a:latin typeface="Cambria" panose="02040503050406030204" pitchFamily="18" charset="0"/>
                </a:rPr>
                <a:t>, y </a:t>
              </a:r>
              <a:r>
                <a:rPr lang="en-US" sz="115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aluminio</a:t>
              </a:r>
              <a:endPara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69" name="Oval 47" descr="Reciclaje">
              <a:extLst>
                <a:ext uri="{FF2B5EF4-FFF2-40B4-BE49-F238E27FC236}">
                  <a16:creationId xmlns:a16="http://schemas.microsoft.com/office/drawing/2014/main" id="{08C4AE72-C78E-460A-B05F-E14D9FE692D9}"/>
                </a:ext>
              </a:extLst>
            </p:cNvPr>
            <p:cNvSpPr/>
            <p:nvPr/>
          </p:nvSpPr>
          <p:spPr>
            <a:xfrm>
              <a:off x="6379820" y="2066215"/>
              <a:ext cx="342255" cy="391995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DED7E992-C85F-4893-9E14-F9340FBAC74A}"/>
              </a:ext>
            </a:extLst>
          </p:cNvPr>
          <p:cNvGrpSpPr/>
          <p:nvPr/>
        </p:nvGrpSpPr>
        <p:grpSpPr>
          <a:xfrm>
            <a:off x="6309122" y="2363180"/>
            <a:ext cx="2016851" cy="507720"/>
            <a:chOff x="-859464" y="2146136"/>
            <a:chExt cx="2992403" cy="1124399"/>
          </a:xfrm>
        </p:grpSpPr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A6063A3E-FC33-4B76-8069-50832C433845}"/>
                </a:ext>
              </a:extLst>
            </p:cNvPr>
            <p:cNvSpPr/>
            <p:nvPr/>
          </p:nvSpPr>
          <p:spPr>
            <a:xfrm>
              <a:off x="-859464" y="2146136"/>
              <a:ext cx="734024" cy="1124399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0447A274-F5D1-4847-83DF-8EA259DCD5FE}"/>
                </a:ext>
              </a:extLst>
            </p:cNvPr>
            <p:cNvSpPr/>
            <p:nvPr/>
          </p:nvSpPr>
          <p:spPr>
            <a:xfrm>
              <a:off x="120465" y="2276547"/>
              <a:ext cx="2012474" cy="89971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US$ </a:t>
              </a:r>
              <a:r>
                <a:rPr lang="en-US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8.6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  <a:p>
              <a:pPr marL="0" marR="0" lvl="0" indent="0" algn="l" defTabSz="914378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A" sz="1200" i="0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Sandía</a:t>
              </a:r>
            </a:p>
          </p:txBody>
        </p:sp>
      </p:grpSp>
      <p:sp>
        <p:nvSpPr>
          <p:cNvPr id="54" name="Rectangle 51">
            <a:extLst>
              <a:ext uri="{FF2B5EF4-FFF2-40B4-BE49-F238E27FC236}">
                <a16:creationId xmlns:a16="http://schemas.microsoft.com/office/drawing/2014/main" id="{588D1F99-96E8-4B48-8E31-CA22F9D0540E}"/>
              </a:ext>
            </a:extLst>
          </p:cNvPr>
          <p:cNvSpPr/>
          <p:nvPr/>
        </p:nvSpPr>
        <p:spPr>
          <a:xfrm>
            <a:off x="6971802" y="4227934"/>
            <a:ext cx="1591595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US$ 0.2</a:t>
            </a: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i="0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Otros </a:t>
            </a:r>
            <a:r>
              <a:rPr lang="es-PA" sz="1200" dirty="0">
                <a:solidFill>
                  <a:schemeClr val="bg1"/>
                </a:solidFill>
                <a:latin typeface="Cambria" panose="02040503050406030204" pitchFamily="18" charset="0"/>
              </a:rPr>
              <a:t>productos del mar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5" name="Gráfico 4" descr="Sandía">
            <a:extLst>
              <a:ext uri="{FF2B5EF4-FFF2-40B4-BE49-F238E27FC236}">
                <a16:creationId xmlns:a16="http://schemas.microsoft.com/office/drawing/2014/main" id="{B4F97614-656F-44C3-B7BC-F21E288DA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1373" y="2386843"/>
            <a:ext cx="457981" cy="457981"/>
          </a:xfrm>
          <a:prstGeom prst="rect">
            <a:avLst/>
          </a:prstGeom>
        </p:spPr>
      </p:pic>
      <p:sp>
        <p:nvSpPr>
          <p:cNvPr id="55" name="Oval 48">
            <a:extLst>
              <a:ext uri="{FF2B5EF4-FFF2-40B4-BE49-F238E27FC236}">
                <a16:creationId xmlns:a16="http://schemas.microsoft.com/office/drawing/2014/main" id="{A90CE8A6-2DEE-4F08-A7B3-678C7109F5C8}"/>
              </a:ext>
            </a:extLst>
          </p:cNvPr>
          <p:cNvSpPr/>
          <p:nvPr/>
        </p:nvSpPr>
        <p:spPr>
          <a:xfrm>
            <a:off x="6342167" y="3600652"/>
            <a:ext cx="446733" cy="406265"/>
          </a:xfrm>
          <a:prstGeom prst="ellipse">
            <a:avLst/>
          </a:prstGeom>
          <a:blipFill dpi="0" rotWithShape="1">
            <a:blip r:embed="rId8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297650" y="3023144"/>
            <a:ext cx="517405" cy="49955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02886"/>
              </p:ext>
            </p:extLst>
          </p:nvPr>
        </p:nvGraphicFramePr>
        <p:xfrm>
          <a:off x="187677" y="1147534"/>
          <a:ext cx="5398745" cy="344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Oval 47">
            <a:extLst>
              <a:ext uri="{FF2B5EF4-FFF2-40B4-BE49-F238E27FC236}">
                <a16:creationId xmlns:a16="http://schemas.microsoft.com/office/drawing/2014/main" id="{9A586966-3EC6-4660-9BE5-A9A188FA74D0}"/>
              </a:ext>
            </a:extLst>
          </p:cNvPr>
          <p:cNvSpPr/>
          <p:nvPr/>
        </p:nvSpPr>
        <p:spPr>
          <a:xfrm>
            <a:off x="6309122" y="4148862"/>
            <a:ext cx="517405" cy="49770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Gráfico 5" descr="Piña">
            <a:extLst>
              <a:ext uri="{FF2B5EF4-FFF2-40B4-BE49-F238E27FC236}">
                <a16:creationId xmlns:a16="http://schemas.microsoft.com/office/drawing/2014/main" id="{472575CE-823C-4765-A22F-33580AAB82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45009" y="3023144"/>
            <a:ext cx="445630" cy="445630"/>
          </a:xfrm>
          <a:prstGeom prst="rect">
            <a:avLst/>
          </a:prstGeom>
        </p:spPr>
      </p:pic>
      <p:sp>
        <p:nvSpPr>
          <p:cNvPr id="40" name="Rectangle 51">
            <a:extLst>
              <a:ext uri="{FF2B5EF4-FFF2-40B4-BE49-F238E27FC236}">
                <a16:creationId xmlns:a16="http://schemas.microsoft.com/office/drawing/2014/main" id="{0447A274-F5D1-4847-83DF-8EA259DCD5FE}"/>
              </a:ext>
            </a:extLst>
          </p:cNvPr>
          <p:cNvSpPr/>
          <p:nvPr/>
        </p:nvSpPr>
        <p:spPr>
          <a:xfrm>
            <a:off x="6969585" y="3062509"/>
            <a:ext cx="1356388" cy="4062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US$ 3.7</a:t>
            </a:r>
          </a:p>
          <a:p>
            <a:pPr marL="0" marR="0" lvl="0" indent="0" algn="l" defTabSz="914378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1200" dirty="0">
                <a:solidFill>
                  <a:schemeClr val="bg1"/>
                </a:solidFill>
                <a:latin typeface="Cambria" panose="02040503050406030204" pitchFamily="18" charset="0"/>
              </a:rPr>
              <a:t>Piña</a:t>
            </a:r>
            <a:endParaRPr kumimoji="0" lang="es-PA" sz="1200" i="0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2" name="Oval 47" descr="Ejecutar">
            <a:extLst>
              <a:ext uri="{FF2B5EF4-FFF2-40B4-BE49-F238E27FC236}">
                <a16:creationId xmlns:a16="http://schemas.microsoft.com/office/drawing/2014/main" id="{52378444-AB34-4510-B38C-8F5B95E17C99}"/>
              </a:ext>
            </a:extLst>
          </p:cNvPr>
          <p:cNvSpPr/>
          <p:nvPr/>
        </p:nvSpPr>
        <p:spPr>
          <a:xfrm>
            <a:off x="6372907" y="4172806"/>
            <a:ext cx="430333" cy="442701"/>
          </a:xfrm>
          <a:prstGeom prst="ellipse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Gráfico 3" descr="Tocón de árbol">
            <a:extLst>
              <a:ext uri="{FF2B5EF4-FFF2-40B4-BE49-F238E27FC236}">
                <a16:creationId xmlns:a16="http://schemas.microsoft.com/office/drawing/2014/main" id="{5F0FFA9B-5D28-4187-B46E-74ABA56199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22300" y="1072847"/>
            <a:ext cx="377521" cy="37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00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-461772" y="3407662"/>
            <a:ext cx="3547872" cy="2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155044" y="2907440"/>
            <a:ext cx="608309" cy="1469073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204777" y="1693162"/>
            <a:ext cx="3734753" cy="23431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41"/>
            <a:endParaRPr lang="en-US" sz="216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355335" y="2312793"/>
            <a:ext cx="714705" cy="1457409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733986" y="1556631"/>
            <a:ext cx="655186" cy="1469073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992621" y="834957"/>
            <a:ext cx="660049" cy="1469073"/>
          </a:xfrm>
          <a:prstGeom prst="roundRect">
            <a:avLst>
              <a:gd name="adj" fmla="val 5000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344049" y="1141602"/>
            <a:ext cx="645773" cy="1469073"/>
          </a:xfrm>
          <a:prstGeom prst="roundRect">
            <a:avLst>
              <a:gd name="adj" fmla="val 50000"/>
            </a:avLst>
          </a:prstGeom>
          <a:blipFill>
            <a:blip r:embed="rId10"/>
            <a:stretch>
              <a:fillRect l="-30000" r="-27000" b="-8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46822" y="4029903"/>
            <a:ext cx="263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CL" sz="1400" dirty="0">
                <a:latin typeface="Cambria" panose="02040503050406030204" pitchFamily="18" charset="0"/>
              </a:rPr>
              <a:t>Carne de ganado bovino 16.0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3984" y="3173552"/>
            <a:ext cx="3357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00" dirty="0">
                <a:latin typeface="Cambria" panose="02040503050406030204" pitchFamily="18" charset="0"/>
              </a:rPr>
              <a:t>Azúcar sin refinar 16.7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78339" y="2708841"/>
            <a:ext cx="36519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MX" sz="1440" dirty="0">
                <a:latin typeface="Cambria" panose="02040503050406030204" pitchFamily="18" charset="0"/>
              </a:rPr>
              <a:t>Madera 22.4</a:t>
            </a:r>
            <a:endParaRPr lang="en-US" sz="1080" dirty="0">
              <a:latin typeface="Cambria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88001" y="4395287"/>
            <a:ext cx="343177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latin typeface="Cambria" panose="02040503050406030204" pitchFamily="18" charset="0"/>
              </a:rPr>
              <a:t>Desechos de acero, cobre, y aluminio 14.1</a:t>
            </a:r>
            <a:endParaRPr lang="en-US" sz="1080" dirty="0">
              <a:latin typeface="Cambria" panose="02040503050406030204" pitchFamily="18" charset="0"/>
            </a:endParaRPr>
          </a:p>
        </p:txBody>
      </p:sp>
      <p:cxnSp>
        <p:nvCxnSpPr>
          <p:cNvPr id="74" name="Elbow Connector 73"/>
          <p:cNvCxnSpPr>
            <a:cxnSpLocks/>
          </p:cNvCxnSpPr>
          <p:nvPr/>
        </p:nvCxnSpPr>
        <p:spPr>
          <a:xfrm rot="16200000" flipH="1">
            <a:off x="5684604" y="2619323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cxnSpLocks/>
          </p:cNvCxnSpPr>
          <p:nvPr/>
        </p:nvCxnSpPr>
        <p:spPr>
          <a:xfrm rot="16200000" flipH="1">
            <a:off x="5048002" y="3083712"/>
            <a:ext cx="271965" cy="24231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cxnSpLocks/>
          </p:cNvCxnSpPr>
          <p:nvPr/>
        </p:nvCxnSpPr>
        <p:spPr>
          <a:xfrm rot="16200000" flipH="1">
            <a:off x="4341990" y="3449861"/>
            <a:ext cx="359579" cy="275180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cxnSpLocks/>
          </p:cNvCxnSpPr>
          <p:nvPr/>
        </p:nvCxnSpPr>
        <p:spPr>
          <a:xfrm rot="16200000" flipH="1">
            <a:off x="3652672" y="3870625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69"/>
          <p:cNvSpPr txBox="1"/>
          <p:nvPr/>
        </p:nvSpPr>
        <p:spPr>
          <a:xfrm>
            <a:off x="6581804" y="2373197"/>
            <a:ext cx="143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00" dirty="0">
                <a:latin typeface="Cambria" panose="02040503050406030204" pitchFamily="18" charset="0"/>
              </a:rPr>
              <a:t>Banano 46.8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endParaRPr lang="en-US" sz="1400" b="1" dirty="0">
              <a:latin typeface="Cambria" panose="02040503050406030204" pitchFamily="18" charset="0"/>
            </a:endParaRPr>
          </a:p>
        </p:txBody>
      </p:sp>
      <p:cxnSp>
        <p:nvCxnSpPr>
          <p:cNvPr id="52" name="Elbow Connector 73"/>
          <p:cNvCxnSpPr>
            <a:cxnSpLocks/>
          </p:cNvCxnSpPr>
          <p:nvPr/>
        </p:nvCxnSpPr>
        <p:spPr>
          <a:xfrm rot="16200000" flipH="1">
            <a:off x="6309066" y="2315459"/>
            <a:ext cx="267452" cy="278025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0" y="-3336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65" y="-3336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">
            <a:extLst>
              <a:ext uri="{FF2B5EF4-FFF2-40B4-BE49-F238E27FC236}">
                <a16:creationId xmlns:a16="http://schemas.microsoft.com/office/drawing/2014/main" id="{8EC8E73C-D293-4B59-87AD-37014C9BDD84}"/>
              </a:ext>
            </a:extLst>
          </p:cNvPr>
          <p:cNvSpPr/>
          <p:nvPr/>
        </p:nvSpPr>
        <p:spPr>
          <a:xfrm>
            <a:off x="899592" y="1044346"/>
            <a:ext cx="1234056" cy="1008112"/>
          </a:xfrm>
          <a:prstGeom prst="ellipse">
            <a:avLst/>
          </a:prstGeom>
          <a:gradFill>
            <a:gsLst>
              <a:gs pos="10000">
                <a:schemeClr val="accent2">
                  <a:shade val="51000"/>
                  <a:satMod val="130000"/>
                </a:schemeClr>
              </a:gs>
              <a:gs pos="4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Rectangle 51">
            <a:extLst>
              <a:ext uri="{FF2B5EF4-FFF2-40B4-BE49-F238E27FC236}">
                <a16:creationId xmlns:a16="http://schemas.microsoft.com/office/drawing/2014/main" id="{B46C52F8-F85D-459D-9B7C-DA93EDA11CF8}"/>
              </a:ext>
            </a:extLst>
          </p:cNvPr>
          <p:cNvSpPr/>
          <p:nvPr/>
        </p:nvSpPr>
        <p:spPr>
          <a:xfrm>
            <a:off x="859323" y="1318169"/>
            <a:ext cx="1314593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EXP. Total  234.2</a:t>
            </a:r>
          </a:p>
          <a:p>
            <a:pPr algn="ctr"/>
            <a:r>
              <a:rPr lang="es-PA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144.5  (62%)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78445" y="60981"/>
            <a:ext cx="4114177" cy="85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– Principales productos (PP)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Abril 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s-PA" sz="1500" b="1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CF23A9F-61FD-4530-B054-8B5A166B7800}"/>
              </a:ext>
            </a:extLst>
          </p:cNvPr>
          <p:cNvSpPr/>
          <p:nvPr/>
        </p:nvSpPr>
        <p:spPr>
          <a:xfrm>
            <a:off x="2855446" y="4790876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800" b="1" dirty="0"/>
              <a:t>Fuente: Contraloría General de la República</a:t>
            </a:r>
          </a:p>
          <a:p>
            <a:pPr algn="r"/>
            <a:r>
              <a:rPr lang="es-PA" sz="800" b="1" dirty="0"/>
              <a:t>Elaborado por: Dirección Nacional de Exportaciones-Departamento de Análisis Comercial y Económico</a:t>
            </a:r>
          </a:p>
        </p:txBody>
      </p:sp>
      <p:sp>
        <p:nvSpPr>
          <p:cNvPr id="29" name="Rounded Rectangle 64"/>
          <p:cNvSpPr/>
          <p:nvPr/>
        </p:nvSpPr>
        <p:spPr>
          <a:xfrm>
            <a:off x="4063382" y="1921311"/>
            <a:ext cx="670604" cy="1469073"/>
          </a:xfrm>
          <a:prstGeom prst="roundRect">
            <a:avLst>
              <a:gd name="adj" fmla="val 50000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0" name="Elbow Connector 76"/>
          <p:cNvCxnSpPr>
            <a:cxnSpLocks/>
          </p:cNvCxnSpPr>
          <p:nvPr/>
        </p:nvCxnSpPr>
        <p:spPr>
          <a:xfrm rot="16200000" flipH="1">
            <a:off x="3023490" y="4206089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64"/>
          <p:cNvSpPr/>
          <p:nvPr/>
        </p:nvSpPr>
        <p:spPr>
          <a:xfrm>
            <a:off x="2738209" y="2588198"/>
            <a:ext cx="645773" cy="1469073"/>
          </a:xfrm>
          <a:prstGeom prst="roundRect">
            <a:avLst>
              <a:gd name="adj" fmla="val 50000"/>
            </a:avLst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64592" rIns="0" bIns="164592" rtlCol="0" anchor="t" anchorCtr="0"/>
          <a:lstStyle/>
          <a:p>
            <a:pPr algn="ctr" defTabSz="822941"/>
            <a:endParaRPr lang="en-US" sz="2520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32" name="Elbow Connector 76"/>
          <p:cNvCxnSpPr>
            <a:cxnSpLocks/>
          </p:cNvCxnSpPr>
          <p:nvPr/>
        </p:nvCxnSpPr>
        <p:spPr>
          <a:xfrm rot="16200000" flipH="1">
            <a:off x="2352522" y="4521284"/>
            <a:ext cx="452158" cy="278461"/>
          </a:xfrm>
          <a:prstGeom prst="bentConnector2">
            <a:avLst/>
          </a:prstGeom>
          <a:ln w="3175" cmpd="sng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2"/>
          <p:cNvSpPr txBox="1"/>
          <p:nvPr/>
        </p:nvSpPr>
        <p:spPr>
          <a:xfrm>
            <a:off x="4542062" y="3589280"/>
            <a:ext cx="278793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Pescado y filete de pescado16.6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00B9A3C5-82E2-4C9F-8CCF-F0143D519FA1}"/>
              </a:ext>
            </a:extLst>
          </p:cNvPr>
          <p:cNvSpPr txBox="1"/>
          <p:nvPr/>
        </p:nvSpPr>
        <p:spPr>
          <a:xfrm>
            <a:off x="2628807" y="4729628"/>
            <a:ext cx="276036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41"/>
            <a:r>
              <a:rPr lang="es-PA" sz="1440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Harina y aceite de pescado 11.9</a:t>
            </a:r>
            <a:endParaRPr lang="en-US" sz="1080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3934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8182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182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8182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8182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 p14:presetBounceEnd="6818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182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182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3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3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1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3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1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3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1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7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1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8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1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69" grpId="0" animBg="1"/>
          <p:bldP spid="45" grpId="0" animBg="1"/>
          <p:bldP spid="65" grpId="0" animBg="1"/>
          <p:bldP spid="66" grpId="0" animBg="1"/>
          <p:bldP spid="67" grpId="0" animBg="1"/>
          <p:bldP spid="68" grpId="0" animBg="1"/>
          <p:bldP spid="70" grpId="0"/>
          <p:bldP spid="71" grpId="0"/>
          <p:bldP spid="72" grpId="0"/>
          <p:bldP spid="73" grpId="0"/>
          <p:bldP spid="50" grpId="0"/>
          <p:bldP spid="26" grpId="0" animBg="1"/>
          <p:bldP spid="27" grpId="0"/>
          <p:bldP spid="46" grpId="0"/>
          <p:bldP spid="29" grpId="0" animBg="1"/>
          <p:bldP spid="31" grpId="0" animBg="1"/>
          <p:bldP spid="34" grpId="0"/>
          <p:bldP spid="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33596451"/>
              </p:ext>
            </p:extLst>
          </p:nvPr>
        </p:nvGraphicFramePr>
        <p:xfrm>
          <a:off x="975601" y="1986706"/>
          <a:ext cx="3474720" cy="281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17371639"/>
              </p:ext>
            </p:extLst>
          </p:nvPr>
        </p:nvGraphicFramePr>
        <p:xfrm>
          <a:off x="4849674" y="1867697"/>
          <a:ext cx="3474720" cy="29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1428" y="1491237"/>
            <a:ext cx="110126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36.8%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5807" y="976956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(2019)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240" y="1455750"/>
            <a:ext cx="110126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41.5%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9901" y="998539"/>
            <a:ext cx="27046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Desempeño sobre el total De las exportaciones % (2020)</a:t>
            </a:r>
          </a:p>
        </p:txBody>
      </p:sp>
      <p:pic>
        <p:nvPicPr>
          <p:cNvPr id="53" name="Picture 2" descr="Resultado de imagen de banana icono">
            <a:extLst>
              <a:ext uri="{FF2B5EF4-FFF2-40B4-BE49-F238E27FC236}">
                <a16:creationId xmlns:a16="http://schemas.microsoft.com/office/drawing/2014/main" id="{720493A3-EB0D-4E85-9DDC-F0A84D15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4" y="1945346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esultado de imagen de fish  icon">
            <a:extLst>
              <a:ext uri="{FF2B5EF4-FFF2-40B4-BE49-F238E27FC236}">
                <a16:creationId xmlns:a16="http://schemas.microsoft.com/office/drawing/2014/main" id="{5046B395-A8F0-4990-9682-F29F4470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8" y="2674300"/>
            <a:ext cx="437639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para sandia en iconos">
            <a:extLst>
              <a:ext uri="{FF2B5EF4-FFF2-40B4-BE49-F238E27FC236}">
                <a16:creationId xmlns:a16="http://schemas.microsoft.com/office/drawing/2014/main" id="{369C42C7-4D86-4239-B688-87674160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4" y="3660030"/>
            <a:ext cx="331904" cy="2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n relacionada">
            <a:extLst>
              <a:ext uri="{FF2B5EF4-FFF2-40B4-BE49-F238E27FC236}">
                <a16:creationId xmlns:a16="http://schemas.microsoft.com/office/drawing/2014/main" id="{4AF60809-9F97-4EDF-9ECA-AC768A4E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5" y="2376560"/>
            <a:ext cx="284117" cy="2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Resultado de imagen para pineapple vector">
            <a:extLst>
              <a:ext uri="{FF2B5EF4-FFF2-40B4-BE49-F238E27FC236}">
                <a16:creationId xmlns:a16="http://schemas.microsoft.com/office/drawing/2014/main" id="{9DDCBB16-7376-4C64-BC08-66F61FF8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0" y="3992444"/>
            <a:ext cx="335985" cy="3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de banana icono">
            <a:extLst>
              <a:ext uri="{FF2B5EF4-FFF2-40B4-BE49-F238E27FC236}">
                <a16:creationId xmlns:a16="http://schemas.microsoft.com/office/drawing/2014/main" id="{8591F819-820C-42C4-9EB0-9A49E01F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84" y="1954501"/>
            <a:ext cx="331903" cy="3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Resultado de imagen de fish  icon">
            <a:extLst>
              <a:ext uri="{FF2B5EF4-FFF2-40B4-BE49-F238E27FC236}">
                <a16:creationId xmlns:a16="http://schemas.microsoft.com/office/drawing/2014/main" id="{3EE3FB91-B0A3-4CE4-98D4-27D834B0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6" y="2661903"/>
            <a:ext cx="437639" cy="3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sultado de imagen para sandia en iconos">
            <a:extLst>
              <a:ext uri="{FF2B5EF4-FFF2-40B4-BE49-F238E27FC236}">
                <a16:creationId xmlns:a16="http://schemas.microsoft.com/office/drawing/2014/main" id="{169730A1-088C-48DB-9177-8806E02E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82" y="3648547"/>
            <a:ext cx="331904" cy="2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Resultado de imagen para pineapple vector">
            <a:extLst>
              <a:ext uri="{FF2B5EF4-FFF2-40B4-BE49-F238E27FC236}">
                <a16:creationId xmlns:a16="http://schemas.microsoft.com/office/drawing/2014/main" id="{C30D2775-747B-4F91-BD87-4E913F3C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0" y="3968795"/>
            <a:ext cx="299074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7E5800C5-5AD1-4604-83B0-C3DF711F89BC}"/>
              </a:ext>
            </a:extLst>
          </p:cNvPr>
          <p:cNvSpPr/>
          <p:nvPr/>
        </p:nvSpPr>
        <p:spPr>
          <a:xfrm>
            <a:off x="31593" y="4805464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Fuente: Contraloría General de la República</a:t>
            </a:r>
          </a:p>
          <a:p>
            <a:r>
              <a:rPr lang="es-PA" sz="700" b="1" dirty="0">
                <a:solidFill>
                  <a:schemeClr val="tx1">
                    <a:lumMod val="50000"/>
                  </a:schemeClr>
                </a:solidFill>
              </a:rPr>
              <a:t>Elaborado por: Dirección Nacional de Exportaciones-Departamento de Análisis Comercial y Económico</a:t>
            </a:r>
          </a:p>
        </p:txBody>
      </p:sp>
      <p:pic>
        <p:nvPicPr>
          <p:cNvPr id="24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94728"/>
          <a:stretch/>
        </p:blipFill>
        <p:spPr bwMode="auto">
          <a:xfrm>
            <a:off x="-5534" y="-13110"/>
            <a:ext cx="9173894" cy="700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45"/>
          <p:cNvSpPr txBox="1"/>
          <p:nvPr/>
        </p:nvSpPr>
        <p:spPr>
          <a:xfrm>
            <a:off x="2051720" y="9595"/>
            <a:ext cx="4114177" cy="65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41">
              <a:lnSpc>
                <a:spcPct val="87000"/>
              </a:lnSpc>
            </a:pP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Exportaciones de Panamá  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Enero – Abril 2019  y 2020</a:t>
            </a:r>
            <a:b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MX" sz="1400" spc="-4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Millones de dólares)</a:t>
            </a:r>
          </a:p>
        </p:txBody>
      </p:sp>
      <p:pic>
        <p:nvPicPr>
          <p:cNvPr id="31" name="Picture 4" descr="C:\Users\ppalacios\AppData\Local\Microsoft\Windows\Temporary Internet Files\Content.Outlook\Q7LHXNF7\MINISTERIO DE COMERCIO E INDUSTRIAS-0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38" y="31568"/>
            <a:ext cx="2395936" cy="62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195" y="3054277"/>
            <a:ext cx="254765" cy="2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n relacionada">
            <a:extLst>
              <a:ext uri="{FF2B5EF4-FFF2-40B4-BE49-F238E27FC236}">
                <a16:creationId xmlns:a16="http://schemas.microsoft.com/office/drawing/2014/main" id="{4AF60809-9F97-4EDF-9ECA-AC768A4E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70" y="2365359"/>
            <a:ext cx="284117" cy="2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Resultado de imagen para icono de cafe en semil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52" y="3062627"/>
            <a:ext cx="254765" cy="2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shrimp icon">
            <a:extLst>
              <a:ext uri="{FF2B5EF4-FFF2-40B4-BE49-F238E27FC236}">
                <a16:creationId xmlns:a16="http://schemas.microsoft.com/office/drawing/2014/main" id="{3F2AA3DD-A844-4D97-94CE-0FA62847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278">
            <a:off x="675056" y="3270919"/>
            <a:ext cx="373630" cy="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shrimp icon">
            <a:extLst>
              <a:ext uri="{FF2B5EF4-FFF2-40B4-BE49-F238E27FC236}">
                <a16:creationId xmlns:a16="http://schemas.microsoft.com/office/drawing/2014/main" id="{786DD740-C0B7-42DC-9B49-49D08EA3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278">
            <a:off x="4634505" y="3263558"/>
            <a:ext cx="373630" cy="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33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rteamérica continental 16x9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303751_TF02804879.potx" id="{6E79DC27-63E2-48FB-B3FC-7C76469564E8}" vid="{602EE153-97D9-43F2-BFAD-3CF991513A6C}"/>
    </a:ext>
  </a:extLst>
</a:theme>
</file>

<file path=ppt/theme/theme3.xml><?xml version="1.0" encoding="utf-8"?>
<a:theme xmlns:a="http://schemas.openxmlformats.org/drawingml/2006/main" name="1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i9_Multicolored Dark">
      <a:dk1>
        <a:srgbClr val="FFFFFF"/>
      </a:dk1>
      <a:lt1>
        <a:srgbClr val="2B2B2D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F4EA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432</Words>
  <Application>Microsoft Office PowerPoint</Application>
  <PresentationFormat>Presentación en pantalla (16:9)</PresentationFormat>
  <Paragraphs>90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Open Sans</vt:lpstr>
      <vt:lpstr>Open Sans Light</vt:lpstr>
      <vt:lpstr>Tema de Office</vt:lpstr>
      <vt:lpstr>Norteamérica continental 16x9</vt:lpstr>
      <vt:lpstr>12_Office Theme</vt:lpstr>
      <vt:lpstr>Office Theme</vt:lpstr>
      <vt:lpstr>Indicadores Económicos  Contraloría General de la República   Enero - abril 2019 - 2020</vt:lpstr>
      <vt:lpstr>Total de Exportaciones Enero – Abril 2016 - 2020 (en millones de USD)</vt:lpstr>
      <vt:lpstr>Principales productos exportados Positivos  Enero -  Abril 2019-2020 ( Millones de dólares) </vt:lpstr>
      <vt:lpstr>Principales productos exportados Negativos Enero -  Abril 2019-2020 ( Millones de dólares)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EXPORTACIONES DE PANAMA</dc:title>
  <dc:creator>Aracelly Pineda</dc:creator>
  <cp:lastModifiedBy>Jorge Cover</cp:lastModifiedBy>
  <cp:revision>319</cp:revision>
  <cp:lastPrinted>2019-05-16T20:12:29Z</cp:lastPrinted>
  <dcterms:created xsi:type="dcterms:W3CDTF">2019-03-18T16:27:23Z</dcterms:created>
  <dcterms:modified xsi:type="dcterms:W3CDTF">2020-06-25T15:08:40Z</dcterms:modified>
</cp:coreProperties>
</file>